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9" r:id="rId1"/>
  </p:sldMasterIdLst>
  <p:notesMasterIdLst>
    <p:notesMasterId r:id="rId11"/>
  </p:notesMasterIdLst>
  <p:sldIdLst>
    <p:sldId id="264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4" d="100"/>
          <a:sy n="44" d="100"/>
        </p:scale>
        <p:origin x="8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AC6100-8182-49A7-90DC-29CF8A8696A2}" type="datetimeFigureOut">
              <a:rPr lang="en-GB" smtClean="0"/>
              <a:t>12/03/2018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35CBA8-1AD4-438B-8E65-BF4352CB61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784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711F4DFC-51FB-4991-9080-F67D1D8B47F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975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711F4DFC-51FB-4991-9080-F67D1D8B47F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618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FFA6B-9E20-4DC7-AA24-07200E1A5198}" type="datetimeFigureOut">
              <a:rPr lang="en-GB" smtClean="0"/>
              <a:t>12/03/2018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85872-E30D-41C7-8C90-DA38BAB24C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4708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FFA6B-9E20-4DC7-AA24-07200E1A5198}" type="datetimeFigureOut">
              <a:rPr lang="en-GB" smtClean="0"/>
              <a:t>12/03/2018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85872-E30D-41C7-8C90-DA38BAB24C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7997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D56FFA6B-9E20-4DC7-AA24-07200E1A5198}" type="datetimeFigureOut">
              <a:rPr lang="en-GB" smtClean="0"/>
              <a:t>12/03/2018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BAA85872-E30D-41C7-8C90-DA38BAB24C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8121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FFA6B-9E20-4DC7-AA24-07200E1A5198}" type="datetimeFigureOut">
              <a:rPr lang="en-GB" smtClean="0"/>
              <a:t>12/03/2018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85872-E30D-41C7-8C90-DA38BAB24C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239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6FFA6B-9E20-4DC7-AA24-07200E1A5198}" type="datetimeFigureOut">
              <a:rPr lang="en-GB" smtClean="0"/>
              <a:t>12/03/2018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AA85872-E30D-41C7-8C90-DA38BAB24C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072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FFA6B-9E20-4DC7-AA24-07200E1A5198}" type="datetimeFigureOut">
              <a:rPr lang="en-GB" smtClean="0"/>
              <a:t>12/03/2018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85872-E30D-41C7-8C90-DA38BAB24C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859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FFA6B-9E20-4DC7-AA24-07200E1A5198}" type="datetimeFigureOut">
              <a:rPr lang="en-GB" smtClean="0"/>
              <a:t>12/03/2018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85872-E30D-41C7-8C90-DA38BAB24C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194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FFA6B-9E20-4DC7-AA24-07200E1A5198}" type="datetimeFigureOut">
              <a:rPr lang="en-GB" smtClean="0"/>
              <a:t>12/03/2018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85872-E30D-41C7-8C90-DA38BAB24C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24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FFA6B-9E20-4DC7-AA24-07200E1A5198}" type="datetimeFigureOut">
              <a:rPr lang="en-GB" smtClean="0"/>
              <a:t>12/03/2018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85872-E30D-41C7-8C90-DA38BAB24C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997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FFA6B-9E20-4DC7-AA24-07200E1A5198}" type="datetimeFigureOut">
              <a:rPr lang="en-GB" smtClean="0"/>
              <a:t>12/03/2018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85872-E30D-41C7-8C90-DA38BAB24C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240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FFA6B-9E20-4DC7-AA24-07200E1A5198}" type="datetimeFigureOut">
              <a:rPr lang="en-GB" smtClean="0"/>
              <a:t>12/03/2018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85872-E30D-41C7-8C90-DA38BAB24C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064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D56FFA6B-9E20-4DC7-AA24-07200E1A5198}" type="datetimeFigureOut">
              <a:rPr lang="en-GB" smtClean="0"/>
              <a:t>12/03/2018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BAA85872-E30D-41C7-8C90-DA38BAB24C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1392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09087" y="2440374"/>
            <a:ext cx="597217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b="1" dirty="0"/>
              <a:t>The River Thaw </a:t>
            </a:r>
            <a:r>
              <a:rPr lang="en-GB" sz="5400" b="1" dirty="0" smtClean="0"/>
              <a:t>Habitat Enhancement </a:t>
            </a:r>
            <a:r>
              <a:rPr lang="en-GB" sz="5400" b="1" dirty="0"/>
              <a:t>Project 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4" r="900" b="13229"/>
          <a:stretch/>
        </p:blipFill>
        <p:spPr bwMode="auto">
          <a:xfrm>
            <a:off x="194720" y="330213"/>
            <a:ext cx="3016884" cy="8210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5" r="6966"/>
          <a:stretch/>
        </p:blipFill>
        <p:spPr bwMode="auto">
          <a:xfrm>
            <a:off x="3211604" y="253469"/>
            <a:ext cx="1741170" cy="14344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C:\Users\User1\AppData\Local\Microsoft\Windows\Temporary Internet Files\Content.Outlook\STB9O9SV\images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475" y="330213"/>
            <a:ext cx="1904210" cy="1145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422" y="433307"/>
            <a:ext cx="3409950" cy="81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User1\AppData\Local\Microsoft\Windows\Temporary Internet Files\Content.Outlook\STB9O9SV\rivers_trust_logo_full_colour_cmyk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242" y="288737"/>
            <a:ext cx="1692910" cy="1362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69192" y="2611833"/>
            <a:ext cx="4668180" cy="350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2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dirty="0" smtClean="0"/>
              <a:t>Why?</a:t>
            </a:r>
            <a:endParaRPr lang="en-GB" sz="5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26939" y="2007956"/>
            <a:ext cx="5698213" cy="1680426"/>
          </a:xfrm>
        </p:spPr>
        <p:txBody>
          <a:bodyPr>
            <a:normAutofit fontScale="77500" lnSpcReduction="20000"/>
          </a:bodyPr>
          <a:lstStyle/>
          <a:p>
            <a:r>
              <a:rPr lang="en-GB" sz="2800" b="1" dirty="0" smtClean="0"/>
              <a:t>Previously failing WFD status for fish- Trout</a:t>
            </a:r>
          </a:p>
          <a:p>
            <a:pPr marL="0" indent="0">
              <a:buNone/>
            </a:pPr>
            <a:endParaRPr lang="en-GB" sz="2800" b="1" dirty="0"/>
          </a:p>
          <a:p>
            <a:r>
              <a:rPr lang="en-GB" sz="2800" b="1" dirty="0" smtClean="0"/>
              <a:t>Current WFD status is “GOOD” (borderline) </a:t>
            </a:r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211" y="1891506"/>
            <a:ext cx="4768087" cy="47680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68744" y="3903402"/>
            <a:ext cx="35847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Too much </a:t>
            </a:r>
            <a:r>
              <a:rPr lang="en-GB" sz="2800" b="1" dirty="0"/>
              <a:t>phosphate </a:t>
            </a:r>
            <a:endParaRPr lang="en-GB" sz="2800" b="1" dirty="0" smtClean="0"/>
          </a:p>
          <a:p>
            <a:endParaRPr lang="en-GB" sz="2800" b="1" dirty="0"/>
          </a:p>
          <a:p>
            <a:r>
              <a:rPr lang="en-GB" sz="2800" dirty="0"/>
              <a:t>Too much </a:t>
            </a:r>
            <a:r>
              <a:rPr lang="en-GB" sz="2800" b="1" dirty="0"/>
              <a:t>sediment </a:t>
            </a:r>
            <a:endParaRPr lang="en-GB" sz="2800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26939" y="5630150"/>
            <a:ext cx="622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=</a:t>
            </a:r>
            <a:r>
              <a:rPr lang="en-GB" sz="2800" b="1" u="sng" dirty="0" smtClean="0">
                <a:solidFill>
                  <a:srgbClr val="FF0000"/>
                </a:solidFill>
              </a:rPr>
              <a:t>Degraded habitat and water quality</a:t>
            </a:r>
            <a:endParaRPr lang="en-GB" sz="28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01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dirty="0" smtClean="0"/>
              <a:t>Aims and objectives 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518" y="3099039"/>
            <a:ext cx="8016082" cy="3631721"/>
          </a:xfrm>
        </p:spPr>
        <p:txBody>
          <a:bodyPr>
            <a:normAutofit/>
          </a:bodyPr>
          <a:lstStyle/>
          <a:p>
            <a:pPr marL="228600" lvl="1" indent="0">
              <a:buNone/>
            </a:pPr>
            <a:endParaRPr lang="en-GB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200" dirty="0" smtClean="0"/>
              <a:t>15 farm visits </a:t>
            </a:r>
          </a:p>
          <a:p>
            <a:pPr marL="228600" lvl="1" indent="0">
              <a:buNone/>
            </a:pPr>
            <a:endParaRPr lang="en-GB" sz="2200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200" dirty="0"/>
              <a:t>R</a:t>
            </a:r>
            <a:r>
              <a:rPr lang="en-GB" sz="2200" dirty="0" smtClean="0"/>
              <a:t>iparian </a:t>
            </a:r>
            <a:r>
              <a:rPr lang="en-GB" sz="2200" dirty="0"/>
              <a:t>fencing to exclude stock with alternative water </a:t>
            </a:r>
            <a:r>
              <a:rPr lang="en-GB" sz="2200" dirty="0" smtClean="0"/>
              <a:t>provided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GB" sz="2200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200" dirty="0"/>
              <a:t>Instream </a:t>
            </a:r>
            <a:r>
              <a:rPr lang="en-GB" sz="2200" dirty="0" smtClean="0"/>
              <a:t>structure and bankside revetment work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GB" sz="2200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200" dirty="0" smtClean="0"/>
              <a:t>Improve fish access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030" y="1870574"/>
            <a:ext cx="3645141" cy="48601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887" y="2017693"/>
            <a:ext cx="82327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0" algn="ctr">
              <a:buNone/>
            </a:pPr>
            <a:r>
              <a:rPr lang="en-GB" sz="2800" b="1" dirty="0"/>
              <a:t>To improve the habitat for eels and other migratory fish and trout in the Thaw catchment.</a:t>
            </a:r>
          </a:p>
        </p:txBody>
      </p:sp>
    </p:spTree>
    <p:extLst>
      <p:ext uri="{BB962C8B-B14F-4D97-AF65-F5344CB8AC3E}">
        <p14:creationId xmlns:p14="http://schemas.microsoft.com/office/powerpoint/2010/main" val="24028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dirty="0" smtClean="0"/>
              <a:t>Implications of phosphate</a:t>
            </a:r>
            <a:endParaRPr lang="en-GB" sz="5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976" y="2257425"/>
            <a:ext cx="5803902" cy="4352926"/>
          </a:xfrm>
        </p:spPr>
      </p:pic>
      <p:sp>
        <p:nvSpPr>
          <p:cNvPr id="5" name="TextBox 4"/>
          <p:cNvSpPr txBox="1"/>
          <p:nvPr/>
        </p:nvSpPr>
        <p:spPr>
          <a:xfrm>
            <a:off x="895350" y="2385745"/>
            <a:ext cx="526732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Excessive nutrient build up in a watercourse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Algal blooms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Eutrophication </a:t>
            </a:r>
          </a:p>
          <a:p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Depletes oxygen levels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005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dirty="0" smtClean="0"/>
              <a:t>Implications of SEDIMENT </a:t>
            </a:r>
            <a:endParaRPr lang="en-GB" sz="5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2025256"/>
            <a:ext cx="5962650" cy="4471986"/>
          </a:xfrm>
        </p:spPr>
      </p:pic>
      <p:sp>
        <p:nvSpPr>
          <p:cNvPr id="7" name="TextBox 6"/>
          <p:cNvSpPr txBox="1"/>
          <p:nvPr/>
        </p:nvSpPr>
        <p:spPr>
          <a:xfrm>
            <a:off x="752475" y="2190750"/>
            <a:ext cx="512445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 Poor vegetated and degraded riverbanks</a:t>
            </a:r>
          </a:p>
          <a:p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Smother gravel habitat </a:t>
            </a:r>
          </a:p>
          <a:p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Deplete oxygen levels </a:t>
            </a:r>
          </a:p>
          <a:p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 Poor environment for invertebrates and spawning fish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13994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523705" y="712829"/>
            <a:ext cx="6991370" cy="6083757"/>
            <a:chOff x="5397316" y="1631245"/>
            <a:chExt cx="5857875" cy="441924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97316" y="1631245"/>
              <a:ext cx="5857875" cy="4419248"/>
            </a:xfrm>
            <a:prstGeom prst="rect">
              <a:avLst/>
            </a:prstGeom>
            <a:ln w="34925">
              <a:solidFill>
                <a:schemeClr val="tx1"/>
              </a:solidFill>
            </a:ln>
          </p:spPr>
        </p:pic>
        <p:cxnSp>
          <p:nvCxnSpPr>
            <p:cNvPr id="6" name="Straight Connector 5"/>
            <p:cNvCxnSpPr/>
            <p:nvPr/>
          </p:nvCxnSpPr>
          <p:spPr>
            <a:xfrm flipH="1">
              <a:off x="7806267" y="1690160"/>
              <a:ext cx="3102788" cy="798246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5397316" y="2488406"/>
              <a:ext cx="2179356" cy="668183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2523705" y="57058"/>
            <a:ext cx="6991370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Farm Visits - Yard Infrastructure:</a:t>
            </a:r>
          </a:p>
          <a:p>
            <a:pPr algn="ctr"/>
            <a:r>
              <a:rPr lang="en-GB" sz="2400" dirty="0" smtClean="0"/>
              <a:t>Condition &amp; Connectivity</a:t>
            </a:r>
            <a:endParaRPr lang="en-GB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9257480" y="60251"/>
            <a:ext cx="2970386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Watercourses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9257480" y="2342130"/>
            <a:ext cx="2964090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Silage Storage</a:t>
            </a:r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18"/>
          <a:stretch/>
        </p:blipFill>
        <p:spPr>
          <a:xfrm>
            <a:off x="-30237" y="2806332"/>
            <a:ext cx="2816352" cy="190066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4" t="8977" r="2965" b="23501"/>
          <a:stretch/>
        </p:blipFill>
        <p:spPr>
          <a:xfrm>
            <a:off x="9275887" y="2711901"/>
            <a:ext cx="2933339" cy="185201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9257481" y="4489975"/>
            <a:ext cx="2964090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Clean/Dirty Water Separation</a:t>
            </a: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" t="879" r="5790" b="-42"/>
          <a:stretch/>
        </p:blipFill>
        <p:spPr>
          <a:xfrm>
            <a:off x="9274707" y="4859308"/>
            <a:ext cx="2934519" cy="19372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2" t="7305" r="1445" b="2805"/>
          <a:stretch/>
        </p:blipFill>
        <p:spPr>
          <a:xfrm>
            <a:off x="0" y="5069971"/>
            <a:ext cx="2809038" cy="172661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-22923" y="4717871"/>
            <a:ext cx="2837656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Pesticide Handling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-15928" y="64073"/>
            <a:ext cx="2823667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Manure Storage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-30237" y="2426129"/>
            <a:ext cx="2837656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Stock Handling Areas</a:t>
            </a:r>
            <a:endParaRPr lang="en-GB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8" r="18333" b="6389"/>
          <a:stretch/>
        </p:blipFill>
        <p:spPr>
          <a:xfrm>
            <a:off x="-15928" y="448212"/>
            <a:ext cx="2809038" cy="196651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27" name="Straight Arrow Connector 26"/>
          <p:cNvCxnSpPr/>
          <p:nvPr/>
        </p:nvCxnSpPr>
        <p:spPr>
          <a:xfrm flipV="1">
            <a:off x="2844128" y="6061397"/>
            <a:ext cx="1283795" cy="21559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793110" y="4332630"/>
            <a:ext cx="1727872" cy="31469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807739" y="2200361"/>
            <a:ext cx="1016496" cy="172225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3" idx="1"/>
          </p:cNvCxnSpPr>
          <p:nvPr/>
        </p:nvCxnSpPr>
        <p:spPr>
          <a:xfrm flipH="1">
            <a:off x="6019393" y="1394306"/>
            <a:ext cx="3255314" cy="35161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7647048" y="3408904"/>
            <a:ext cx="1610432" cy="5956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6290441" y="4978671"/>
            <a:ext cx="2984267" cy="38775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8" t="18099" b="11337"/>
          <a:stretch/>
        </p:blipFill>
        <p:spPr>
          <a:xfrm>
            <a:off x="9274707" y="443552"/>
            <a:ext cx="2934519" cy="190150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9269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/>
          <p:nvPr/>
        </p:nvPicPr>
        <p:blipFill>
          <a:blip r:embed="rId3"/>
          <a:stretch>
            <a:fillRect/>
          </a:stretch>
        </p:blipFill>
        <p:spPr>
          <a:xfrm>
            <a:off x="2081048" y="719138"/>
            <a:ext cx="7725104" cy="61388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81048" y="57058"/>
            <a:ext cx="7725103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Farm Visits - Soil Management:</a:t>
            </a:r>
          </a:p>
          <a:p>
            <a:pPr algn="ctr"/>
            <a:r>
              <a:rPr lang="en-GB" sz="2400" dirty="0" smtClean="0"/>
              <a:t>Condition &amp; Connectivity</a:t>
            </a:r>
            <a:endParaRPr lang="en-GB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9274707" y="4640261"/>
            <a:ext cx="2964090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Soil Biology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9271133" y="2356648"/>
            <a:ext cx="2964090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Erosion Gullies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6472" y="2488092"/>
            <a:ext cx="2801266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Grazing Technique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-15928" y="64073"/>
            <a:ext cx="2823667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Structure</a:t>
            </a:r>
            <a:endParaRPr lang="en-GB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2807739" y="4457461"/>
            <a:ext cx="980490" cy="97583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2818712" y="2672758"/>
            <a:ext cx="2408608" cy="60491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2807739" y="1859280"/>
            <a:ext cx="2419581" cy="34108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5438899" y="1187532"/>
            <a:ext cx="3835809" cy="19086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8763990" y="2857424"/>
            <a:ext cx="493491" cy="61104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7683335" y="5366428"/>
            <a:ext cx="1591374" cy="1631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0502" r="1775" b="11496"/>
          <a:stretch/>
        </p:blipFill>
        <p:spPr>
          <a:xfrm>
            <a:off x="9289276" y="2725980"/>
            <a:ext cx="2927803" cy="194393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2" t="19305" r="5632" b="9655"/>
          <a:stretch/>
        </p:blipFill>
        <p:spPr>
          <a:xfrm>
            <a:off x="9291935" y="5031701"/>
            <a:ext cx="2946862" cy="177851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9257480" y="60251"/>
            <a:ext cx="2970386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Watercourses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6472" y="4749357"/>
            <a:ext cx="2801265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Organic Matter Levels</a:t>
            </a:r>
            <a:endParaRPr lang="en-GB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28462" b="15129"/>
          <a:stretch/>
        </p:blipFill>
        <p:spPr>
          <a:xfrm>
            <a:off x="9274707" y="415741"/>
            <a:ext cx="2990880" cy="19263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6" t="10834" r="9630" b="19167"/>
          <a:stretch/>
        </p:blipFill>
        <p:spPr>
          <a:xfrm>
            <a:off x="-54771" y="464634"/>
            <a:ext cx="2845282" cy="200268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 t="10435" r="16333" b="13998"/>
          <a:stretch/>
        </p:blipFill>
        <p:spPr>
          <a:xfrm>
            <a:off x="-15928" y="2857424"/>
            <a:ext cx="2804606" cy="19305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28" y="5096256"/>
            <a:ext cx="2834640" cy="1761744"/>
          </a:xfrm>
        </p:spPr>
      </p:pic>
    </p:spTree>
    <p:extLst>
      <p:ext uri="{BB962C8B-B14F-4D97-AF65-F5344CB8AC3E}">
        <p14:creationId xmlns:p14="http://schemas.microsoft.com/office/powerpoint/2010/main" val="83553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can be done </a:t>
            </a:r>
            <a:endParaRPr lang="en-GB" dirty="0"/>
          </a:p>
        </p:txBody>
      </p:sp>
      <p:pic>
        <p:nvPicPr>
          <p:cNvPr id="5" name="Picture 4" descr="DSC01474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77959" y="1476191"/>
            <a:ext cx="3609770" cy="25275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135" y="1390988"/>
            <a:ext cx="3483611" cy="26127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128" y="4176223"/>
            <a:ext cx="3502325" cy="26267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6" y="4176223"/>
            <a:ext cx="3476735" cy="2607551"/>
          </a:xfrm>
          <a:prstGeom prst="rect">
            <a:avLst/>
          </a:prstGeom>
        </p:spPr>
      </p:pic>
      <p:pic>
        <p:nvPicPr>
          <p:cNvPr id="10" name="Picture 9" descr="P1010013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9396" y="1476191"/>
            <a:ext cx="3623029" cy="2527504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3096883" y="2739943"/>
            <a:ext cx="113868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183081" y="5440330"/>
            <a:ext cx="113868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9" t="17614" r="489" b="32111"/>
          <a:stretch/>
        </p:blipFill>
        <p:spPr>
          <a:xfrm>
            <a:off x="7929135" y="4298179"/>
            <a:ext cx="3526047" cy="23636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97480" y="3487090"/>
            <a:ext cx="213935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Stock fencing 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20627" y="6200152"/>
            <a:ext cx="290500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Bankside revetment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68133" y="3458440"/>
            <a:ext cx="254269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Alternative water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766540" y="6154737"/>
            <a:ext cx="234428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Improve access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56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Thanks for listening!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9678" y="2533311"/>
            <a:ext cx="4763064" cy="35722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11215" y="2812211"/>
            <a:ext cx="39345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Any </a:t>
            </a:r>
            <a:r>
              <a:rPr lang="en-GB" sz="5400" dirty="0" smtClean="0"/>
              <a:t>Questions</a:t>
            </a:r>
            <a:r>
              <a:rPr lang="en-GB" sz="540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51490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892</TotalTime>
  <Words>182</Words>
  <Application>Microsoft Office PowerPoint</Application>
  <PresentationFormat>Widescreen</PresentationFormat>
  <Paragraphs>63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Corbel</vt:lpstr>
      <vt:lpstr>Wingdings</vt:lpstr>
      <vt:lpstr>Banded</vt:lpstr>
      <vt:lpstr>PowerPoint Presentation</vt:lpstr>
      <vt:lpstr>Why?</vt:lpstr>
      <vt:lpstr>Aims and objectives </vt:lpstr>
      <vt:lpstr>Implications of phosphate</vt:lpstr>
      <vt:lpstr>Implications of SEDIMENT </vt:lpstr>
      <vt:lpstr>PowerPoint Presentation</vt:lpstr>
      <vt:lpstr>PowerPoint Presentation</vt:lpstr>
      <vt:lpstr>What can be done </vt:lpstr>
      <vt:lpstr>Thanks for listening!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River Thaw Improvement Project</dc:title>
  <dc:creator>User1</dc:creator>
  <cp:lastModifiedBy>John Coombs</cp:lastModifiedBy>
  <cp:revision>35</cp:revision>
  <dcterms:created xsi:type="dcterms:W3CDTF">2017-11-23T16:18:03Z</dcterms:created>
  <dcterms:modified xsi:type="dcterms:W3CDTF">2018-03-12T20:16:11Z</dcterms:modified>
</cp:coreProperties>
</file>