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536773"/>
              </a:solidFill>
              <a:prstDash val="solid"/>
              <a:round/>
            </a:ln>
          </a:left>
          <a:right>
            <a:ln w="12700" cap="flat">
              <a:solidFill>
                <a:srgbClr val="536773"/>
              </a:solidFill>
              <a:prstDash val="solid"/>
              <a:round/>
            </a:ln>
          </a:right>
          <a:top>
            <a:ln w="12700" cap="flat">
              <a:solidFill>
                <a:srgbClr val="536773"/>
              </a:solidFill>
              <a:prstDash val="solid"/>
              <a:round/>
            </a:ln>
          </a:top>
          <a:bottom>
            <a:ln w="12700" cap="flat">
              <a:solidFill>
                <a:srgbClr val="536773"/>
              </a:solidFill>
              <a:prstDash val="solid"/>
              <a:round/>
            </a:ln>
          </a:bottom>
          <a:insideH>
            <a:ln w="12700" cap="flat">
              <a:solidFill>
                <a:srgbClr val="536773"/>
              </a:solidFill>
              <a:prstDash val="solid"/>
              <a:round/>
            </a:ln>
          </a:insideH>
          <a:insideV>
            <a:ln w="12700" cap="flat">
              <a:solidFill>
                <a:srgbClr val="536773"/>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round/>
            </a:ln>
          </a:left>
          <a:right>
            <a:ln w="25400" cap="flat">
              <a:solidFill>
                <a:srgbClr val="000000"/>
              </a:solidFill>
              <a:prstDash val="solid"/>
              <a:round/>
            </a:ln>
          </a:right>
          <a:top>
            <a:ln w="12700" cap="flat">
              <a:solidFill>
                <a:srgbClr val="536773"/>
              </a:solidFill>
              <a:prstDash val="solid"/>
              <a:round/>
            </a:ln>
          </a:top>
          <a:bottom>
            <a:ln w="12700" cap="flat">
              <a:solidFill>
                <a:srgbClr val="536773"/>
              </a:solidFill>
              <a:prstDash val="solid"/>
              <a:round/>
            </a:ln>
          </a:bottom>
          <a:insideH>
            <a:ln w="12700" cap="flat">
              <a:solidFill>
                <a:srgbClr val="536773"/>
              </a:solidFill>
              <a:prstDash val="solid"/>
              <a:round/>
            </a:ln>
          </a:insideH>
          <a:insideV>
            <a:ln w="12700" cap="flat">
              <a:solidFill>
                <a:srgbClr val="536773"/>
              </a:solidFill>
              <a:prstDash val="solid"/>
              <a:round/>
            </a:ln>
          </a:insideV>
        </a:tcBdr>
        <a:fill>
          <a:solidFill>
            <a:srgbClr val="FFFFFF">
              <a:alpha val="0"/>
            </a:srgbClr>
          </a:solidFill>
        </a:fill>
      </a:tcStyle>
    </a:firstCol>
    <a:lastRow>
      <a:tcTxStyle b="off" i="off">
        <a:fontRef idx="minor">
          <a:srgbClr val="000000"/>
        </a:fontRef>
        <a:srgbClr val="000000"/>
      </a:tcTxStyle>
      <a:tcStyle>
        <a:tcBdr>
          <a:left>
            <a:ln w="12700" cap="flat">
              <a:solidFill>
                <a:srgbClr val="536773"/>
              </a:solidFill>
              <a:prstDash val="solid"/>
              <a:round/>
            </a:ln>
          </a:left>
          <a:right>
            <a:ln w="12700" cap="flat">
              <a:solidFill>
                <a:srgbClr val="536773"/>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536773"/>
              </a:solidFill>
              <a:prstDash val="solid"/>
              <a:round/>
            </a:ln>
          </a:insideH>
          <a:insideV>
            <a:ln w="12700" cap="flat">
              <a:solidFill>
                <a:srgbClr val="536773"/>
              </a:solidFill>
              <a:prstDash val="solid"/>
              <a:round/>
            </a:ln>
          </a:insideV>
        </a:tcBdr>
        <a:fill>
          <a:solidFill>
            <a:srgbClr val="FFFFFF">
              <a:alpha val="0"/>
            </a:srgbClr>
          </a:solidFill>
        </a:fill>
      </a:tcStyle>
    </a:lastRow>
    <a:firstRow>
      <a:tcTxStyle b="on" i="off">
        <a:fontRef idx="minor">
          <a:srgbClr val="000000"/>
        </a:fontRef>
        <a:srgbClr val="000000"/>
      </a:tcTxStyle>
      <a:tcStyle>
        <a:tcBdr>
          <a:left>
            <a:ln w="12700" cap="flat">
              <a:solidFill>
                <a:srgbClr val="536773"/>
              </a:solidFill>
              <a:prstDash val="solid"/>
              <a:round/>
            </a:ln>
          </a:left>
          <a:right>
            <a:ln w="12700" cap="flat">
              <a:solidFill>
                <a:srgbClr val="536773"/>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536773"/>
              </a:solidFill>
              <a:prstDash val="solid"/>
              <a:round/>
            </a:ln>
          </a:insideH>
          <a:insideV>
            <a:ln w="12700" cap="flat">
              <a:solidFill>
                <a:srgbClr val="536773"/>
              </a:solidFill>
              <a:prstDash val="solid"/>
              <a:round/>
            </a:ln>
          </a:insideV>
        </a:tcBdr>
        <a:fill>
          <a:solidFill>
            <a:srgbClr val="7BABEC"/>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5EE"/>
          </a:solidFill>
        </a:fill>
      </a:tcStyle>
    </a:wholeTbl>
    <a:band2H>
      <a:tcTxStyle/>
      <a:tcStyle>
        <a:tcBdr/>
        <a:fill>
          <a:solidFill>
            <a:srgbClr val="E8EB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5CD"/>
          </a:solidFill>
        </a:fill>
      </a:tcStyle>
    </a:wholeTbl>
    <a:band2H>
      <a:tcTxStyle/>
      <a:tcStyle>
        <a:tcBdr/>
        <a:fill>
          <a:solidFill>
            <a:srgbClr val="E8F2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3E5"/>
          </a:solidFill>
        </a:fill>
      </a:tcStyle>
    </a:wholeTbl>
    <a:band2H>
      <a:tcTxStyle/>
      <a:tcStyle>
        <a:tcBdr/>
        <a:fill>
          <a:solidFill>
            <a:srgbClr val="ECEA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83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Schofield" userId="357b5521-c5ca-4d54-b756-74291627f4a7" providerId="ADAL" clId="{7E073E15-833B-4158-9925-DFA329692EB0}"/>
    <pc:docChg chg="modSld">
      <pc:chgData name="Andy Schofield" userId="357b5521-c5ca-4d54-b756-74291627f4a7" providerId="ADAL" clId="{7E073E15-833B-4158-9925-DFA329692EB0}" dt="2024-03-17T20:41:01.134" v="0" actId="20577"/>
      <pc:docMkLst>
        <pc:docMk/>
      </pc:docMkLst>
      <pc:sldChg chg="modSp mod">
        <pc:chgData name="Andy Schofield" userId="357b5521-c5ca-4d54-b756-74291627f4a7" providerId="ADAL" clId="{7E073E15-833B-4158-9925-DFA329692EB0}" dt="2024-03-17T20:41:01.134" v="0" actId="20577"/>
        <pc:sldMkLst>
          <pc:docMk/>
          <pc:sldMk cId="0" sldId="277"/>
        </pc:sldMkLst>
        <pc:spChg chg="mod">
          <ac:chgData name="Andy Schofield" userId="357b5521-c5ca-4d54-b756-74291627f4a7" providerId="ADAL" clId="{7E073E15-833B-4158-9925-DFA329692EB0}" dt="2024-03-17T20:41:01.134" v="0" actId="20577"/>
          <ac:spMkLst>
            <pc:docMk/>
            <pc:sldMk cId="0" sldId="277"/>
            <ac:spMk id="29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8" name="Shape 1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_AND_BODY">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926166" y="8813803"/>
            <a:ext cx="20726403" cy="2724002"/>
          </a:xfrm>
          <a:prstGeom prst="rect">
            <a:avLst/>
          </a:prstGeom>
        </p:spPr>
        <p:txBody>
          <a:bodyPr lIns="210975" tIns="210975" rIns="210975" bIns="210975"/>
          <a:lstStyle>
            <a:lvl1pPr algn="l">
              <a:lnSpc>
                <a:spcPct val="100000"/>
              </a:lnSpc>
              <a:defRPr sz="9200" b="1">
                <a:solidFill>
                  <a:srgbClr val="3F3F3F"/>
                </a:solidFill>
              </a:defRPr>
            </a:lvl1pPr>
          </a:lstStyle>
          <a:p>
            <a:r>
              <a:t>Title Text</a:t>
            </a:r>
          </a:p>
        </p:txBody>
      </p:sp>
      <p:sp>
        <p:nvSpPr>
          <p:cNvPr id="12" name="Body Level One…"/>
          <p:cNvSpPr txBox="1">
            <a:spLocks noGrp="1"/>
          </p:cNvSpPr>
          <p:nvPr>
            <p:ph type="body" sz="quarter" idx="1"/>
          </p:nvPr>
        </p:nvSpPr>
        <p:spPr>
          <a:xfrm>
            <a:off x="1926166" y="5813426"/>
            <a:ext cx="20726403" cy="3000802"/>
          </a:xfrm>
          <a:prstGeom prst="rect">
            <a:avLst/>
          </a:prstGeom>
        </p:spPr>
        <p:txBody>
          <a:bodyPr lIns="210975" tIns="210975" rIns="210975" bIns="210975" anchor="b"/>
          <a:lstStyle>
            <a:lvl1pPr marL="228600" indent="0">
              <a:lnSpc>
                <a:spcPct val="100000"/>
              </a:lnSpc>
              <a:spcBef>
                <a:spcPts val="800"/>
              </a:spcBef>
              <a:buClrTx/>
              <a:buSzTx/>
              <a:buFontTx/>
              <a:buNone/>
              <a:defRPr b="1">
                <a:solidFill>
                  <a:srgbClr val="3F3F3F"/>
                </a:solidFill>
              </a:defRPr>
            </a:lvl1pPr>
            <a:lvl2pPr marL="228600" indent="457200">
              <a:lnSpc>
                <a:spcPct val="100000"/>
              </a:lnSpc>
              <a:spcBef>
                <a:spcPts val="800"/>
              </a:spcBef>
              <a:buClrTx/>
              <a:buSzTx/>
              <a:buFontTx/>
              <a:buNone/>
              <a:defRPr b="1">
                <a:solidFill>
                  <a:srgbClr val="3F3F3F"/>
                </a:solidFill>
              </a:defRPr>
            </a:lvl2pPr>
            <a:lvl3pPr marL="228600" indent="914400">
              <a:lnSpc>
                <a:spcPct val="100000"/>
              </a:lnSpc>
              <a:spcBef>
                <a:spcPts val="800"/>
              </a:spcBef>
              <a:buClrTx/>
              <a:buSzTx/>
              <a:buFontTx/>
              <a:buNone/>
              <a:defRPr b="1">
                <a:solidFill>
                  <a:srgbClr val="3F3F3F"/>
                </a:solidFill>
              </a:defRPr>
            </a:lvl3pPr>
            <a:lvl4pPr marL="228600" indent="1371600">
              <a:lnSpc>
                <a:spcPct val="100000"/>
              </a:lnSpc>
              <a:spcBef>
                <a:spcPts val="800"/>
              </a:spcBef>
              <a:buClrTx/>
              <a:buSzTx/>
              <a:buFontTx/>
              <a:buNone/>
              <a:defRPr b="1">
                <a:solidFill>
                  <a:srgbClr val="3F3F3F"/>
                </a:solidFill>
              </a:defRPr>
            </a:lvl4pPr>
            <a:lvl5pPr marL="228600" indent="1828800">
              <a:lnSpc>
                <a:spcPct val="100000"/>
              </a:lnSpc>
              <a:spcBef>
                <a:spcPts val="800"/>
              </a:spcBef>
              <a:buClrTx/>
              <a:buSzTx/>
              <a:buFontTx/>
              <a:buNone/>
              <a:defRPr b="1">
                <a:solidFill>
                  <a:srgbClr val="3F3F3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6916885" y="12434138"/>
            <a:ext cx="558316" cy="557124"/>
          </a:xfrm>
          <a:prstGeom prst="rect">
            <a:avLst/>
          </a:prstGeom>
        </p:spPr>
        <p:txBody>
          <a:bodyPr lIns="105449" tIns="105449" rIns="105449" bIns="105449" anchor="ctr"/>
          <a:lstStyle>
            <a:lvl1pPr algn="r">
              <a:defRPr sz="2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100" name="Title Text"/>
          <p:cNvSpPr txBox="1">
            <a:spLocks noGrp="1"/>
          </p:cNvSpPr>
          <p:nvPr>
            <p:ph type="title"/>
          </p:nvPr>
        </p:nvSpPr>
        <p:spPr>
          <a:xfrm>
            <a:off x="1219200" y="3242269"/>
            <a:ext cx="21945600" cy="6604002"/>
          </a:xfrm>
          <a:prstGeom prst="rect">
            <a:avLst/>
          </a:prstGeom>
        </p:spPr>
        <p:txBody>
          <a:bodyPr anchor="ctr"/>
          <a:lstStyle>
            <a:lvl1pPr>
              <a:defRPr sz="12800"/>
            </a:lvl1pPr>
          </a:lstStyle>
          <a:p>
            <a:r>
              <a:t>Title Text</a:t>
            </a:r>
          </a:p>
        </p:txBody>
      </p:sp>
      <p:sp>
        <p:nvSpPr>
          <p:cNvPr id="101"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quarter" idx="1"/>
          </p:nvPr>
        </p:nvSpPr>
        <p:spPr>
          <a:xfrm>
            <a:off x="1219200" y="2384648"/>
            <a:ext cx="21945602" cy="832614"/>
          </a:xfrm>
          <a:prstGeom prst="rect">
            <a:avLst/>
          </a:prstGeom>
        </p:spPr>
        <p:txBody>
          <a:bodyPr/>
          <a:lstStyle>
            <a:lvl1pPr marL="228600" indent="0" algn="ctr">
              <a:lnSpc>
                <a:spcPct val="100000"/>
              </a:lnSpc>
              <a:spcBef>
                <a:spcPts val="0"/>
              </a:spcBef>
              <a:buClrTx/>
              <a:buSzTx/>
              <a:buFontTx/>
              <a:buNone/>
            </a:lvl1pPr>
            <a:lvl2pPr algn="ctr">
              <a:lnSpc>
                <a:spcPct val="100000"/>
              </a:lnSpc>
              <a:spcBef>
                <a:spcPts val="0"/>
              </a:spcBef>
              <a:buClrTx/>
              <a:buFontTx/>
            </a:lvl2pPr>
            <a:lvl3pPr algn="ctr">
              <a:lnSpc>
                <a:spcPct val="100000"/>
              </a:lnSpc>
              <a:spcBef>
                <a:spcPts val="0"/>
              </a:spcBef>
              <a:buClrTx/>
              <a:buFontTx/>
            </a:lvl3pPr>
            <a:lvl4pPr algn="ctr">
              <a:lnSpc>
                <a:spcPct val="100000"/>
              </a:lnSpc>
              <a:spcBef>
                <a:spcPts val="0"/>
              </a:spcBef>
              <a:buClrTx/>
              <a:buFontTx/>
            </a:lvl4pPr>
            <a:lvl5pPr algn="ctr">
              <a:lnSpc>
                <a:spcPct val="100000"/>
              </a:lnSpc>
              <a:spcBef>
                <a:spcPts val="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xfrm>
            <a:off x="1219200" y="4013200"/>
            <a:ext cx="21945600" cy="8385548"/>
          </a:xfrm>
          <a:prstGeom prst="rect">
            <a:avLst/>
          </a:prstGeom>
        </p:spPr>
        <p:txBody>
          <a:bodyPr/>
          <a:lstStyle>
            <a:lvl1pPr marL="228600" indent="0">
              <a:lnSpc>
                <a:spcPct val="100000"/>
              </a:lnSpc>
              <a:buClrTx/>
              <a:buSzTx/>
              <a:buFontTx/>
              <a:buNone/>
              <a:defRPr sz="6800"/>
            </a:lvl1pPr>
            <a:lvl2pPr marL="228600" indent="457200">
              <a:lnSpc>
                <a:spcPct val="100000"/>
              </a:lnSpc>
              <a:buClrTx/>
              <a:buSzTx/>
              <a:buFontTx/>
              <a:buNone/>
              <a:defRPr sz="6800"/>
            </a:lvl2pPr>
            <a:lvl3pPr marL="228600" indent="914400">
              <a:lnSpc>
                <a:spcPct val="100000"/>
              </a:lnSpc>
              <a:buClrTx/>
              <a:buSzTx/>
              <a:buFontTx/>
              <a:buNone/>
              <a:defRPr sz="6800"/>
            </a:lvl3pPr>
            <a:lvl4pPr marL="228600" indent="1371600">
              <a:lnSpc>
                <a:spcPct val="100000"/>
              </a:lnSpc>
              <a:buClrTx/>
              <a:buSzTx/>
              <a:buFontTx/>
              <a:buNone/>
              <a:defRPr sz="6800"/>
            </a:lvl4pPr>
            <a:lvl5pPr marL="228600" indent="1828800">
              <a:lnSpc>
                <a:spcPct val="100000"/>
              </a:lnSpc>
              <a:buClrTx/>
              <a:buSzTx/>
              <a:buFontTx/>
              <a:buNone/>
              <a:defRPr sz="6800"/>
            </a:lvl5pPr>
          </a:lstStyle>
          <a:p>
            <a:r>
              <a:t>Body Level One</a:t>
            </a:r>
          </a:p>
          <a:p>
            <a:pPr lvl="1"/>
            <a:r>
              <a:t>Body Level Two</a:t>
            </a:r>
          </a:p>
          <a:p>
            <a:pPr lvl="2"/>
            <a:r>
              <a:t>Body Level Three</a:t>
            </a:r>
          </a:p>
          <a:p>
            <a:pPr lvl="3"/>
            <a:r>
              <a:t>Body Level Four</a:t>
            </a:r>
          </a:p>
          <a:p>
            <a:pPr lvl="4"/>
            <a:r>
              <a:t>Body Level Five</a:t>
            </a:r>
          </a:p>
        </p:txBody>
      </p:sp>
      <p:sp>
        <p:nvSpPr>
          <p:cNvPr id="119" name="Google Shape;63;p36"/>
          <p:cNvSpPr txBox="1">
            <a:spLocks noGrp="1"/>
          </p:cNvSpPr>
          <p:nvPr>
            <p:ph type="body" sz="quarter" idx="21"/>
          </p:nvPr>
        </p:nvSpPr>
        <p:spPr>
          <a:xfrm>
            <a:off x="1219200" y="2387114"/>
            <a:ext cx="21945602" cy="832614"/>
          </a:xfrm>
          <a:prstGeom prst="rect">
            <a:avLst/>
          </a:prstGeom>
        </p:spPr>
        <p:txBody>
          <a:bodyPr/>
          <a:lstStyle/>
          <a:p>
            <a:pPr marL="228600" indent="0" algn="ctr">
              <a:lnSpc>
                <a:spcPct val="100000"/>
              </a:lnSpc>
              <a:spcBef>
                <a:spcPts val="0"/>
              </a:spcBef>
              <a:buClrTx/>
              <a:buSzTx/>
              <a:buFontTx/>
              <a:buNone/>
            </a:pPr>
            <a:endParaRPr/>
          </a:p>
        </p:txBody>
      </p:sp>
      <p:sp>
        <p:nvSpPr>
          <p:cNvPr id="120"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1219200" y="3251200"/>
            <a:ext cx="21945600" cy="6604000"/>
          </a:xfrm>
          <a:prstGeom prst="rect">
            <a:avLst/>
          </a:prstGeom>
        </p:spPr>
        <p:txBody>
          <a:bodyPr anchor="ctr"/>
          <a:lstStyle>
            <a:lvl1pPr marL="228600" indent="0" algn="ctr">
              <a:lnSpc>
                <a:spcPct val="80000"/>
              </a:lnSpc>
              <a:spcBef>
                <a:spcPts val="0"/>
              </a:spcBef>
              <a:buClrTx/>
              <a:buSzTx/>
              <a:buFontTx/>
              <a:buNone/>
              <a:defRPr sz="12800"/>
            </a:lvl1pPr>
            <a:lvl2pPr marL="228600" indent="457200" algn="ctr">
              <a:lnSpc>
                <a:spcPct val="80000"/>
              </a:lnSpc>
              <a:spcBef>
                <a:spcPts val="0"/>
              </a:spcBef>
              <a:buClrTx/>
              <a:buSzTx/>
              <a:buFontTx/>
              <a:buNone/>
              <a:defRPr sz="12800"/>
            </a:lvl2pPr>
            <a:lvl3pPr marL="228600" indent="914400" algn="ctr">
              <a:lnSpc>
                <a:spcPct val="80000"/>
              </a:lnSpc>
              <a:spcBef>
                <a:spcPts val="0"/>
              </a:spcBef>
              <a:buClrTx/>
              <a:buSzTx/>
              <a:buFontTx/>
              <a:buNone/>
              <a:defRPr sz="12800"/>
            </a:lvl3pPr>
            <a:lvl4pPr marL="228600" indent="1371600" algn="ctr">
              <a:lnSpc>
                <a:spcPct val="80000"/>
              </a:lnSpc>
              <a:spcBef>
                <a:spcPts val="0"/>
              </a:spcBef>
              <a:buClrTx/>
              <a:buSzTx/>
              <a:buFontTx/>
              <a:buNone/>
              <a:defRPr sz="12800"/>
            </a:lvl4pPr>
            <a:lvl5pPr marL="228600" indent="1828800" algn="ctr">
              <a:lnSpc>
                <a:spcPct val="80000"/>
              </a:lnSpc>
              <a:spcBef>
                <a:spcPts val="0"/>
              </a:spcBef>
              <a:buClrTx/>
              <a:buSzTx/>
              <a:buFontTx/>
              <a:buNone/>
              <a:defRPr sz="128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35" name="Body Level One…"/>
          <p:cNvSpPr txBox="1">
            <a:spLocks noGrp="1"/>
          </p:cNvSpPr>
          <p:nvPr>
            <p:ph type="body" sz="quarter" idx="1"/>
          </p:nvPr>
        </p:nvSpPr>
        <p:spPr>
          <a:xfrm>
            <a:off x="1219200" y="8462239"/>
            <a:ext cx="21945602" cy="832614"/>
          </a:xfrm>
          <a:prstGeom prst="rect">
            <a:avLst/>
          </a:prstGeom>
        </p:spPr>
        <p:txBody>
          <a:bodyPr/>
          <a:lstStyle>
            <a:lvl1pPr marL="228600" indent="0" algn="ctr">
              <a:lnSpc>
                <a:spcPct val="100000"/>
              </a:lnSpc>
              <a:spcBef>
                <a:spcPts val="0"/>
              </a:spcBef>
              <a:buClrTx/>
              <a:buSzTx/>
              <a:buFontTx/>
              <a:buNone/>
            </a:lvl1pPr>
            <a:lvl2pPr algn="ctr">
              <a:lnSpc>
                <a:spcPct val="100000"/>
              </a:lnSpc>
              <a:spcBef>
                <a:spcPts val="0"/>
              </a:spcBef>
              <a:buClrTx/>
              <a:buFontTx/>
            </a:lvl2pPr>
            <a:lvl3pPr algn="ctr">
              <a:lnSpc>
                <a:spcPct val="100000"/>
              </a:lnSpc>
              <a:spcBef>
                <a:spcPts val="0"/>
              </a:spcBef>
              <a:buClrTx/>
              <a:buFontTx/>
            </a:lvl3pPr>
            <a:lvl4pPr algn="ctr">
              <a:lnSpc>
                <a:spcPct val="100000"/>
              </a:lnSpc>
              <a:spcBef>
                <a:spcPts val="0"/>
              </a:spcBef>
              <a:buClrTx/>
              <a:buFontTx/>
            </a:lvl4pPr>
            <a:lvl5pPr algn="ctr">
              <a:lnSpc>
                <a:spcPct val="100000"/>
              </a:lnSpc>
              <a:spcBef>
                <a:spcPts val="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36" name="Google Shape;70;p38"/>
          <p:cNvSpPr txBox="1">
            <a:spLocks noGrp="1"/>
          </p:cNvSpPr>
          <p:nvPr>
            <p:ph type="body" sz="half" idx="21"/>
          </p:nvPr>
        </p:nvSpPr>
        <p:spPr>
          <a:xfrm>
            <a:off x="1219200" y="4214483"/>
            <a:ext cx="21945600" cy="4269709"/>
          </a:xfrm>
          <a:prstGeom prst="rect">
            <a:avLst/>
          </a:prstGeom>
        </p:spPr>
        <p:txBody>
          <a:bodyPr anchor="b"/>
          <a:lstStyle/>
          <a:p>
            <a:pPr marL="228600" indent="0" algn="ctr">
              <a:lnSpc>
                <a:spcPct val="80000"/>
              </a:lnSpc>
              <a:spcBef>
                <a:spcPts val="0"/>
              </a:spcBef>
              <a:buClrTx/>
              <a:buSzTx/>
              <a:buFontTx/>
              <a:buNone/>
              <a:defRPr sz="22400"/>
            </a:pPr>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44" name="Body Level One…"/>
          <p:cNvSpPr txBox="1">
            <a:spLocks noGrp="1"/>
          </p:cNvSpPr>
          <p:nvPr>
            <p:ph type="body" sz="quarter" idx="1"/>
          </p:nvPr>
        </p:nvSpPr>
        <p:spPr>
          <a:xfrm>
            <a:off x="1219200" y="11100052"/>
            <a:ext cx="21945602" cy="832614"/>
          </a:xfrm>
          <a:prstGeom prst="rect">
            <a:avLst/>
          </a:prstGeom>
        </p:spPr>
        <p:txBody>
          <a:bodyPr anchor="ctr"/>
          <a:lstStyle>
            <a:lvl1pPr marL="228600" indent="0" algn="ctr">
              <a:lnSpc>
                <a:spcPct val="100000"/>
              </a:lnSpc>
              <a:spcBef>
                <a:spcPts val="0"/>
              </a:spcBef>
              <a:buClrTx/>
              <a:buSzTx/>
              <a:buFontTx/>
              <a:buNone/>
            </a:lvl1pPr>
            <a:lvl2pPr algn="ctr">
              <a:lnSpc>
                <a:spcPct val="100000"/>
              </a:lnSpc>
              <a:spcBef>
                <a:spcPts val="0"/>
              </a:spcBef>
              <a:buClrTx/>
              <a:buFontTx/>
            </a:lvl2pPr>
            <a:lvl3pPr algn="ctr">
              <a:lnSpc>
                <a:spcPct val="100000"/>
              </a:lnSpc>
              <a:spcBef>
                <a:spcPts val="0"/>
              </a:spcBef>
              <a:buClrTx/>
              <a:buFontTx/>
            </a:lvl3pPr>
            <a:lvl4pPr algn="ctr">
              <a:lnSpc>
                <a:spcPct val="100000"/>
              </a:lnSpc>
              <a:spcBef>
                <a:spcPts val="0"/>
              </a:spcBef>
              <a:buClrTx/>
              <a:buFontTx/>
            </a:lvl4pPr>
            <a:lvl5pPr algn="ctr">
              <a:lnSpc>
                <a:spcPct val="100000"/>
              </a:lnSpc>
              <a:spcBef>
                <a:spcPts val="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45" name="Google Shape;74;p39"/>
          <p:cNvSpPr txBox="1">
            <a:spLocks noGrp="1"/>
          </p:cNvSpPr>
          <p:nvPr>
            <p:ph type="body" sz="half" idx="21"/>
          </p:nvPr>
        </p:nvSpPr>
        <p:spPr>
          <a:xfrm>
            <a:off x="1219200" y="4178300"/>
            <a:ext cx="21945600" cy="4416425"/>
          </a:xfrm>
          <a:prstGeom prst="rect">
            <a:avLst/>
          </a:prstGeom>
        </p:spPr>
        <p:txBody>
          <a:bodyPr anchor="ctr"/>
          <a:lstStyle/>
          <a:p>
            <a:pPr marL="228600" indent="0" algn="ctr">
              <a:lnSpc>
                <a:spcPct val="80000"/>
              </a:lnSpc>
              <a:spcBef>
                <a:spcPts val="0"/>
              </a:spcBef>
              <a:buClrTx/>
              <a:buSzTx/>
              <a:buFontTx/>
              <a:buNone/>
              <a:defRPr sz="8400"/>
            </a:pPr>
            <a:endParaRPr/>
          </a:p>
        </p:txBody>
      </p:sp>
      <p:sp>
        <p:nvSpPr>
          <p:cNvPr id="146"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53" name="Google Shape;77;p40"/>
          <p:cNvSpPr>
            <a:spLocks noGrp="1"/>
          </p:cNvSpPr>
          <p:nvPr>
            <p:ph type="pic" sz="quarter" idx="21"/>
          </p:nvPr>
        </p:nvSpPr>
        <p:spPr>
          <a:xfrm>
            <a:off x="15744825" y="5581751"/>
            <a:ext cx="7365408" cy="8280402"/>
          </a:xfrm>
          <a:prstGeom prst="rect">
            <a:avLst/>
          </a:prstGeom>
        </p:spPr>
        <p:txBody>
          <a:bodyPr lIns="91439" tIns="45719" rIns="91439" bIns="45719">
            <a:noAutofit/>
          </a:bodyPr>
          <a:lstStyle/>
          <a:p>
            <a:endParaRPr/>
          </a:p>
        </p:txBody>
      </p:sp>
      <p:sp>
        <p:nvSpPr>
          <p:cNvPr id="154" name="Google Shape;78;p40"/>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55" name="Google Shape;79;p40"/>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56"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63" name="Google Shape;82;p41"/>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64"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71"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0" name="Body Level One…"/>
          <p:cNvSpPr txBox="1">
            <a:spLocks noGrp="1"/>
          </p:cNvSpPr>
          <p:nvPr>
            <p:ph type="body" sz="quarter" idx="1"/>
          </p:nvPr>
        </p:nvSpPr>
        <p:spPr>
          <a:xfrm>
            <a:off x="1219200" y="11986162"/>
            <a:ext cx="21945599" cy="605792"/>
          </a:xfrm>
          <a:prstGeom prst="rect">
            <a:avLst/>
          </a:prstGeom>
        </p:spPr>
        <p:txBody>
          <a:bodyPr/>
          <a:lstStyle>
            <a:lvl1pPr marL="228600" indent="0" algn="ctr">
              <a:lnSpc>
                <a:spcPct val="100000"/>
              </a:lnSpc>
              <a:spcBef>
                <a:spcPts val="0"/>
              </a:spcBef>
              <a:buClrTx/>
              <a:buSzTx/>
              <a:buFontTx/>
              <a:buNone/>
              <a:defRPr sz="3000"/>
            </a:lvl1pPr>
            <a:lvl2pPr marL="787111" indent="-272761" algn="ctr">
              <a:lnSpc>
                <a:spcPct val="100000"/>
              </a:lnSpc>
              <a:spcBef>
                <a:spcPts val="0"/>
              </a:spcBef>
              <a:buClrTx/>
              <a:buSzPts val="3000"/>
              <a:buFontTx/>
              <a:defRPr sz="3000"/>
            </a:lvl2pPr>
            <a:lvl3pPr marL="1244311" indent="-272761" algn="ctr">
              <a:lnSpc>
                <a:spcPct val="100000"/>
              </a:lnSpc>
              <a:spcBef>
                <a:spcPts val="0"/>
              </a:spcBef>
              <a:buClrTx/>
              <a:buSzPts val="3000"/>
              <a:buFontTx/>
              <a:defRPr sz="3000"/>
            </a:lvl3pPr>
            <a:lvl4pPr marL="1701511" indent="-272761" algn="ctr">
              <a:lnSpc>
                <a:spcPct val="100000"/>
              </a:lnSpc>
              <a:spcBef>
                <a:spcPts val="0"/>
              </a:spcBef>
              <a:buClrTx/>
              <a:buSzPts val="3000"/>
              <a:buFontTx/>
              <a:defRPr sz="3000"/>
            </a:lvl4pPr>
            <a:lvl5pPr marL="2158711" indent="-272761" algn="ctr">
              <a:lnSpc>
                <a:spcPct val="100000"/>
              </a:lnSpc>
              <a:spcBef>
                <a:spcPts val="0"/>
              </a:spcBef>
              <a:buClrTx/>
              <a:buSzPts val="3000"/>
              <a:buFontTx/>
              <a:defRPr sz="3000"/>
            </a:lvl5pPr>
          </a:lstStyle>
          <a:p>
            <a:r>
              <a:t>Body Level One</a:t>
            </a:r>
          </a:p>
          <a:p>
            <a:pPr lvl="1"/>
            <a:r>
              <a:t>Body Level Two</a:t>
            </a:r>
          </a:p>
          <a:p>
            <a:pPr lvl="2"/>
            <a:r>
              <a:t>Body Level Three</a:t>
            </a:r>
          </a:p>
          <a:p>
            <a:pPr lvl="3"/>
            <a:r>
              <a:t>Body Level Four</a:t>
            </a:r>
          </a:p>
          <a:p>
            <a:pPr lvl="4"/>
            <a:r>
              <a:t>Body Level Five</a:t>
            </a:r>
          </a:p>
        </p:txBody>
      </p:sp>
      <p:sp>
        <p:nvSpPr>
          <p:cNvPr id="21" name="Title Text"/>
          <p:cNvSpPr txBox="1">
            <a:spLocks noGrp="1"/>
          </p:cNvSpPr>
          <p:nvPr>
            <p:ph type="title"/>
          </p:nvPr>
        </p:nvSpPr>
        <p:spPr>
          <a:xfrm>
            <a:off x="1219200" y="3543300"/>
            <a:ext cx="21945600" cy="4267200"/>
          </a:xfrm>
          <a:prstGeom prst="rect">
            <a:avLst/>
          </a:prstGeom>
        </p:spPr>
        <p:txBody>
          <a:bodyPr anchor="b"/>
          <a:lstStyle>
            <a:lvl1pPr>
              <a:defRPr sz="12800"/>
            </a:lvl1pPr>
          </a:lstStyle>
          <a:p>
            <a:r>
              <a:t>Title Text</a:t>
            </a:r>
          </a:p>
        </p:txBody>
      </p:sp>
      <p:sp>
        <p:nvSpPr>
          <p:cNvPr id="22" name="Google Shape;16;p26"/>
          <p:cNvSpPr txBox="1">
            <a:spLocks noGrp="1"/>
          </p:cNvSpPr>
          <p:nvPr>
            <p:ph type="body" sz="quarter" idx="21"/>
          </p:nvPr>
        </p:nvSpPr>
        <p:spPr>
          <a:xfrm>
            <a:off x="1219200" y="7567579"/>
            <a:ext cx="21945600" cy="2250594"/>
          </a:xfrm>
          <a:prstGeom prst="rect">
            <a:avLst/>
          </a:prstGeom>
        </p:spPr>
        <p:txBody>
          <a:bodyPr/>
          <a:lstStyle/>
          <a:p>
            <a:pPr marL="228600" indent="0" algn="ctr">
              <a:lnSpc>
                <a:spcPct val="100000"/>
              </a:lnSpc>
              <a:spcBef>
                <a:spcPts val="0"/>
              </a:spcBef>
              <a:buClrTx/>
              <a:buSzTx/>
              <a:buFontTx/>
              <a:buNone/>
              <a:defRPr sz="6000"/>
            </a:pPr>
            <a:endParaRPr/>
          </a:p>
        </p:txBody>
      </p:sp>
      <p:sp>
        <p:nvSpPr>
          <p:cNvPr id="23"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0" name="Google Shape;19;p27"/>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31" name="Title Text"/>
          <p:cNvSpPr txBox="1">
            <a:spLocks noGrp="1"/>
          </p:cNvSpPr>
          <p:nvPr>
            <p:ph type="title"/>
          </p:nvPr>
        </p:nvSpPr>
        <p:spPr>
          <a:xfrm>
            <a:off x="1219200" y="3543300"/>
            <a:ext cx="21945600" cy="4267200"/>
          </a:xfrm>
          <a:prstGeom prst="rect">
            <a:avLst/>
          </a:prstGeom>
        </p:spPr>
        <p:txBody>
          <a:bodyPr anchor="b"/>
          <a:lstStyle>
            <a:lvl1pPr>
              <a:defRPr sz="12800">
                <a:solidFill>
                  <a:srgbClr val="FFFFFF"/>
                </a:solidFill>
              </a:defRPr>
            </a:lvl1pPr>
          </a:lstStyle>
          <a:p>
            <a:r>
              <a:t>Title Text</a:t>
            </a:r>
          </a:p>
        </p:txBody>
      </p:sp>
      <p:sp>
        <p:nvSpPr>
          <p:cNvPr id="32" name="Body Level One…"/>
          <p:cNvSpPr txBox="1">
            <a:spLocks noGrp="1"/>
          </p:cNvSpPr>
          <p:nvPr>
            <p:ph type="body" sz="quarter" idx="1"/>
          </p:nvPr>
        </p:nvSpPr>
        <p:spPr>
          <a:xfrm>
            <a:off x="1219200" y="7569200"/>
            <a:ext cx="21945600" cy="2252112"/>
          </a:xfrm>
          <a:prstGeom prst="rect">
            <a:avLst/>
          </a:prstGeom>
        </p:spPr>
        <p:txBody>
          <a:bodyPr/>
          <a:lstStyle>
            <a:lvl1pPr marL="228600" indent="0" algn="ctr">
              <a:lnSpc>
                <a:spcPct val="100000"/>
              </a:lnSpc>
              <a:spcBef>
                <a:spcPts val="0"/>
              </a:spcBef>
              <a:buClrTx/>
              <a:buSzTx/>
              <a:buFontTx/>
              <a:buNone/>
              <a:defRPr sz="6000">
                <a:solidFill>
                  <a:srgbClr val="FFFFFF"/>
                </a:solidFill>
              </a:defRPr>
            </a:lvl1pPr>
            <a:lvl2pPr marL="228600" indent="457200" algn="ctr">
              <a:lnSpc>
                <a:spcPct val="100000"/>
              </a:lnSpc>
              <a:spcBef>
                <a:spcPts val="0"/>
              </a:spcBef>
              <a:buClrTx/>
              <a:buSzTx/>
              <a:buFontTx/>
              <a:buNone/>
              <a:defRPr sz="6000">
                <a:solidFill>
                  <a:srgbClr val="FFFFFF"/>
                </a:solidFill>
              </a:defRPr>
            </a:lvl2pPr>
            <a:lvl3pPr marL="228600" indent="914400" algn="ctr">
              <a:lnSpc>
                <a:spcPct val="100000"/>
              </a:lnSpc>
              <a:spcBef>
                <a:spcPts val="0"/>
              </a:spcBef>
              <a:buClrTx/>
              <a:buSzTx/>
              <a:buFontTx/>
              <a:buNone/>
              <a:defRPr sz="6000">
                <a:solidFill>
                  <a:srgbClr val="FFFFFF"/>
                </a:solidFill>
              </a:defRPr>
            </a:lvl3pPr>
            <a:lvl4pPr marL="228600" indent="1371600" algn="ctr">
              <a:lnSpc>
                <a:spcPct val="100000"/>
              </a:lnSpc>
              <a:spcBef>
                <a:spcPts val="0"/>
              </a:spcBef>
              <a:buClrTx/>
              <a:buSzTx/>
              <a:buFontTx/>
              <a:buNone/>
              <a:defRPr sz="6000">
                <a:solidFill>
                  <a:srgbClr val="FFFFFF"/>
                </a:solidFill>
              </a:defRPr>
            </a:lvl4pPr>
            <a:lvl5pPr marL="228600" indent="1828800" algn="ctr">
              <a:lnSpc>
                <a:spcPct val="100000"/>
              </a:lnSpc>
              <a:spcBef>
                <a:spcPts val="0"/>
              </a:spcBef>
              <a:buClrTx/>
              <a:buSzTx/>
              <a:buFontTx/>
              <a:buNone/>
              <a:defRPr sz="6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 name="Google Shape;22;p27"/>
          <p:cNvSpPr txBox="1">
            <a:spLocks noGrp="1"/>
          </p:cNvSpPr>
          <p:nvPr>
            <p:ph type="body" sz="quarter" idx="22"/>
          </p:nvPr>
        </p:nvSpPr>
        <p:spPr>
          <a:xfrm>
            <a:off x="1219200" y="11988800"/>
            <a:ext cx="21945602" cy="605791"/>
          </a:xfrm>
          <a:prstGeom prst="rect">
            <a:avLst/>
          </a:prstGeom>
        </p:spPr>
        <p:txBody>
          <a:bodyPr/>
          <a:lstStyle/>
          <a:p>
            <a:pPr marL="228600" indent="0" algn="ctr">
              <a:lnSpc>
                <a:spcPct val="100000"/>
              </a:lnSpc>
              <a:spcBef>
                <a:spcPts val="0"/>
              </a:spcBef>
              <a:buClrTx/>
              <a:buSzTx/>
              <a:buFontTx/>
              <a:buNone/>
              <a:defRPr sz="3000">
                <a:solidFill>
                  <a:srgbClr val="FFFFFF"/>
                </a:solidFill>
              </a:defRPr>
            </a:pPr>
            <a:endParaRPr/>
          </a:p>
        </p:txBody>
      </p:sp>
      <p:sp>
        <p:nvSpPr>
          <p:cNvPr id="3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1" name="Title Text"/>
          <p:cNvSpPr txBox="1">
            <a:spLocks noGrp="1"/>
          </p:cNvSpPr>
          <p:nvPr>
            <p:ph type="title"/>
          </p:nvPr>
        </p:nvSpPr>
        <p:spPr>
          <a:xfrm>
            <a:off x="1215494" y="4585101"/>
            <a:ext cx="9757339" cy="2540002"/>
          </a:xfrm>
          <a:prstGeom prst="rect">
            <a:avLst/>
          </a:prstGeom>
        </p:spPr>
        <p:txBody>
          <a:bodyPr anchor="b"/>
          <a:lstStyle/>
          <a:p>
            <a:r>
              <a:t>Title Text</a:t>
            </a:r>
          </a:p>
        </p:txBody>
      </p:sp>
      <p:sp>
        <p:nvSpPr>
          <p:cNvPr id="42" name="Google Shape;26;p28"/>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43" name="Body Level One…"/>
          <p:cNvSpPr txBox="1">
            <a:spLocks noGrp="1"/>
          </p:cNvSpPr>
          <p:nvPr>
            <p:ph type="body" sz="quarter" idx="1"/>
          </p:nvPr>
        </p:nvSpPr>
        <p:spPr>
          <a:xfrm>
            <a:off x="1219200" y="7016750"/>
            <a:ext cx="9753600" cy="5416550"/>
          </a:xfrm>
          <a:prstGeom prst="rect">
            <a:avLst/>
          </a:prstGeom>
        </p:spPr>
        <p:txBody>
          <a:bodyPr/>
          <a:lstStyle>
            <a:lvl1pPr marL="228600" indent="0" algn="ctr">
              <a:lnSpc>
                <a:spcPct val="100000"/>
              </a:lnSpc>
              <a:spcBef>
                <a:spcPts val="0"/>
              </a:spcBef>
              <a:buClrTx/>
              <a:buSzTx/>
              <a:buFontTx/>
              <a:buNone/>
            </a:lvl1pPr>
            <a:lvl2pPr marL="228600" indent="457200" algn="ctr">
              <a:lnSpc>
                <a:spcPct val="100000"/>
              </a:lnSpc>
              <a:spcBef>
                <a:spcPts val="0"/>
              </a:spcBef>
              <a:buClrTx/>
              <a:buSzTx/>
              <a:buFontTx/>
              <a:buNone/>
            </a:lvl2pPr>
            <a:lvl3pPr marL="228600" indent="914400" algn="ctr">
              <a:lnSpc>
                <a:spcPct val="100000"/>
              </a:lnSpc>
              <a:spcBef>
                <a:spcPts val="0"/>
              </a:spcBef>
              <a:buClrTx/>
              <a:buSzTx/>
              <a:buFontTx/>
              <a:buNone/>
            </a:lvl3pPr>
            <a:lvl4pPr marL="228600" indent="1371600" algn="ctr">
              <a:lnSpc>
                <a:spcPct val="100000"/>
              </a:lnSpc>
              <a:spcBef>
                <a:spcPts val="0"/>
              </a:spcBef>
              <a:buClrTx/>
              <a:buSzTx/>
              <a:buFontTx/>
              <a:buNone/>
            </a:lvl4pPr>
            <a:lvl5pPr marL="228600" indent="1828800" algn="ctr">
              <a:lnSpc>
                <a:spcPct val="100000"/>
              </a:lnSpc>
              <a:spcBef>
                <a:spcPts val="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3" name="Google Shape;32;p29"/>
          <p:cNvSpPr txBox="1">
            <a:spLocks noGrp="1"/>
          </p:cNvSpPr>
          <p:nvPr>
            <p:ph type="body" sz="quarter" idx="21"/>
          </p:nvPr>
        </p:nvSpPr>
        <p:spPr>
          <a:xfrm>
            <a:off x="1219200" y="2384648"/>
            <a:ext cx="21945602" cy="832613"/>
          </a:xfrm>
          <a:prstGeom prst="rect">
            <a:avLst/>
          </a:prstGeom>
        </p:spPr>
        <p:txBody>
          <a:bodyPr/>
          <a:lstStyle/>
          <a:p>
            <a:pPr marL="228600" indent="0" algn="ctr">
              <a:lnSpc>
                <a:spcPct val="100000"/>
              </a:lnSpc>
              <a:spcBef>
                <a:spcPts val="0"/>
              </a:spcBef>
              <a:buClrTx/>
              <a:buSzTx/>
              <a:buFontTx/>
              <a:buNone/>
            </a:pPr>
            <a:endParaRP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1" name="Body Level One…"/>
          <p:cNvSpPr txBox="1">
            <a:spLocks noGrp="1"/>
          </p:cNvSpPr>
          <p:nvPr>
            <p:ph type="body" idx="1"/>
          </p:nvPr>
        </p:nvSpPr>
        <p:spPr>
          <a:xfrm>
            <a:off x="1219200" y="4013200"/>
            <a:ext cx="21945600" cy="848714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xfrm>
            <a:off x="1199739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9" name="Title Text"/>
          <p:cNvSpPr txBox="1">
            <a:spLocks noGrp="1"/>
          </p:cNvSpPr>
          <p:nvPr>
            <p:ph type="title"/>
          </p:nvPr>
        </p:nvSpPr>
        <p:spPr>
          <a:xfrm>
            <a:off x="1219200" y="774700"/>
            <a:ext cx="9753600" cy="1600200"/>
          </a:xfrm>
          <a:prstGeom prst="rect">
            <a:avLst/>
          </a:prstGeom>
        </p:spPr>
        <p:txBody>
          <a:bodyPr/>
          <a:lstStyle/>
          <a:p>
            <a:r>
              <a:t>Title Text</a:t>
            </a:r>
          </a:p>
        </p:txBody>
      </p:sp>
      <p:sp>
        <p:nvSpPr>
          <p:cNvPr id="70" name="Google Shape;39;p31"/>
          <p:cNvSpPr>
            <a:spLocks noGrp="1"/>
          </p:cNvSpPr>
          <p:nvPr>
            <p:ph type="pic" idx="21"/>
          </p:nvPr>
        </p:nvSpPr>
        <p:spPr>
          <a:xfrm>
            <a:off x="12192644" y="718588"/>
            <a:ext cx="10972801" cy="12329625"/>
          </a:xfrm>
          <a:prstGeom prst="rect">
            <a:avLst/>
          </a:prstGeom>
        </p:spPr>
        <p:txBody>
          <a:bodyPr lIns="91439" tIns="45719" rIns="91439" bIns="45719">
            <a:noAutofit/>
          </a:bodyPr>
          <a:lstStyle/>
          <a:p>
            <a:endParaRPr/>
          </a:p>
        </p:txBody>
      </p:sp>
      <p:sp>
        <p:nvSpPr>
          <p:cNvPr id="71" name="Body Level One…"/>
          <p:cNvSpPr txBox="1">
            <a:spLocks noGrp="1"/>
          </p:cNvSpPr>
          <p:nvPr>
            <p:ph type="body" sz="quarter" idx="1"/>
          </p:nvPr>
        </p:nvSpPr>
        <p:spPr>
          <a:xfrm>
            <a:off x="1219200" y="2387600"/>
            <a:ext cx="9757569" cy="832612"/>
          </a:xfrm>
          <a:prstGeom prst="rect">
            <a:avLst/>
          </a:prstGeom>
        </p:spPr>
        <p:txBody>
          <a:bodyPr/>
          <a:lstStyle>
            <a:lvl1pPr marL="228600" indent="0" algn="ctr">
              <a:lnSpc>
                <a:spcPct val="100000"/>
              </a:lnSpc>
              <a:spcBef>
                <a:spcPts val="0"/>
              </a:spcBef>
              <a:buClrTx/>
              <a:buSzTx/>
              <a:buFontTx/>
              <a:buNone/>
            </a:lvl1pPr>
            <a:lvl2pPr algn="ctr">
              <a:lnSpc>
                <a:spcPct val="100000"/>
              </a:lnSpc>
              <a:spcBef>
                <a:spcPts val="0"/>
              </a:spcBef>
              <a:buClrTx/>
              <a:buFontTx/>
            </a:lvl2pPr>
            <a:lvl3pPr algn="ctr">
              <a:lnSpc>
                <a:spcPct val="100000"/>
              </a:lnSpc>
              <a:spcBef>
                <a:spcPts val="0"/>
              </a:spcBef>
              <a:buClrTx/>
              <a:buFontTx/>
            </a:lvl3pPr>
            <a:lvl4pPr algn="ctr">
              <a:lnSpc>
                <a:spcPct val="100000"/>
              </a:lnSpc>
              <a:spcBef>
                <a:spcPts val="0"/>
              </a:spcBef>
              <a:buClrTx/>
              <a:buFontTx/>
            </a:lvl4pPr>
            <a:lvl5pPr algn="ctr">
              <a:lnSpc>
                <a:spcPct val="100000"/>
              </a:lnSpc>
              <a:spcBef>
                <a:spcPts val="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72" name="Google Shape;41;p31"/>
          <p:cNvSpPr txBox="1">
            <a:spLocks noGrp="1"/>
          </p:cNvSpPr>
          <p:nvPr>
            <p:ph type="body" sz="half" idx="22"/>
          </p:nvPr>
        </p:nvSpPr>
        <p:spPr>
          <a:xfrm>
            <a:off x="1219199" y="4023221"/>
            <a:ext cx="9757571" cy="8384679"/>
          </a:xfrm>
          <a:prstGeom prst="rect">
            <a:avLst/>
          </a:prstGeom>
        </p:spPr>
        <p:txBody>
          <a:bodyPr/>
          <a:lstStyle/>
          <a:p>
            <a:endParaRPr/>
          </a:p>
        </p:txBody>
      </p:sp>
      <p:sp>
        <p:nvSpPr>
          <p:cNvPr id="73" name="Slide Number"/>
          <p:cNvSpPr txBox="1">
            <a:spLocks noGrp="1"/>
          </p:cNvSpPr>
          <p:nvPr>
            <p:ph type="sldNum" sz="quarter" idx="2"/>
          </p:nvPr>
        </p:nvSpPr>
        <p:spPr>
          <a:xfrm>
            <a:off x="1199993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80" name="Title Text"/>
          <p:cNvSpPr txBox="1">
            <a:spLocks noGrp="1"/>
          </p:cNvSpPr>
          <p:nvPr>
            <p:ph type="title"/>
          </p:nvPr>
        </p:nvSpPr>
        <p:spPr>
          <a:xfrm>
            <a:off x="1219200" y="774700"/>
            <a:ext cx="9753600" cy="1600200"/>
          </a:xfrm>
          <a:prstGeom prst="rect">
            <a:avLst/>
          </a:prstGeom>
        </p:spPr>
        <p:txBody>
          <a:bodyPr/>
          <a:lstStyle/>
          <a:p>
            <a:r>
              <a:t>Title Text</a:t>
            </a:r>
          </a:p>
        </p:txBody>
      </p:sp>
      <p:sp>
        <p:nvSpPr>
          <p:cNvPr id="81" name="Body Level One…"/>
          <p:cNvSpPr txBox="1">
            <a:spLocks noGrp="1"/>
          </p:cNvSpPr>
          <p:nvPr>
            <p:ph type="body" sz="quarter" idx="1"/>
          </p:nvPr>
        </p:nvSpPr>
        <p:spPr>
          <a:xfrm>
            <a:off x="1219200" y="2387600"/>
            <a:ext cx="9757569" cy="832612"/>
          </a:xfrm>
          <a:prstGeom prst="rect">
            <a:avLst/>
          </a:prstGeom>
        </p:spPr>
        <p:txBody>
          <a:bodyPr/>
          <a:lstStyle>
            <a:lvl1pPr marL="228600" indent="0" algn="ctr">
              <a:lnSpc>
                <a:spcPct val="100000"/>
              </a:lnSpc>
              <a:spcBef>
                <a:spcPts val="0"/>
              </a:spcBef>
              <a:buClrTx/>
              <a:buSzTx/>
              <a:buFontTx/>
              <a:buNone/>
            </a:lvl1pPr>
            <a:lvl2pPr algn="ctr">
              <a:lnSpc>
                <a:spcPct val="100000"/>
              </a:lnSpc>
              <a:spcBef>
                <a:spcPts val="0"/>
              </a:spcBef>
              <a:buClrTx/>
              <a:buFontTx/>
            </a:lvl2pPr>
            <a:lvl3pPr algn="ctr">
              <a:lnSpc>
                <a:spcPct val="100000"/>
              </a:lnSpc>
              <a:spcBef>
                <a:spcPts val="0"/>
              </a:spcBef>
              <a:buClrTx/>
              <a:buFontTx/>
            </a:lvl3pPr>
            <a:lvl4pPr algn="ctr">
              <a:lnSpc>
                <a:spcPct val="100000"/>
              </a:lnSpc>
              <a:spcBef>
                <a:spcPts val="0"/>
              </a:spcBef>
              <a:buClrTx/>
              <a:buFontTx/>
            </a:lvl4pPr>
            <a:lvl5pPr algn="ctr">
              <a:lnSpc>
                <a:spcPct val="100000"/>
              </a:lnSpc>
              <a:spcBef>
                <a:spcPts val="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82" name="Google Shape;46;p32"/>
          <p:cNvSpPr txBox="1">
            <a:spLocks noGrp="1"/>
          </p:cNvSpPr>
          <p:nvPr>
            <p:ph type="body" sz="half" idx="21"/>
          </p:nvPr>
        </p:nvSpPr>
        <p:spPr>
          <a:xfrm>
            <a:off x="1219199" y="4023221"/>
            <a:ext cx="9757571" cy="8384679"/>
          </a:xfrm>
          <a:prstGeom prst="rect">
            <a:avLst/>
          </a:prstGeom>
        </p:spPr>
        <p:txBody>
          <a:bodyPr/>
          <a:lstStyle/>
          <a:p>
            <a:endParaRPr/>
          </a:p>
        </p:txBody>
      </p:sp>
      <p:sp>
        <p:nvSpPr>
          <p:cNvPr id="83" name="Slide Number"/>
          <p:cNvSpPr txBox="1">
            <a:spLocks noGrp="1"/>
          </p:cNvSpPr>
          <p:nvPr>
            <p:ph type="sldNum" sz="quarter" idx="2"/>
          </p:nvPr>
        </p:nvSpPr>
        <p:spPr>
          <a:xfrm>
            <a:off x="1199993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219200" y="774700"/>
            <a:ext cx="9753600" cy="1600200"/>
          </a:xfrm>
          <a:prstGeom prst="rect">
            <a:avLst/>
          </a:prstGeom>
        </p:spPr>
        <p:txBody>
          <a:bodyPr/>
          <a:lstStyle/>
          <a:p>
            <a:r>
              <a:t>Title Text</a:t>
            </a:r>
          </a:p>
        </p:txBody>
      </p:sp>
      <p:sp>
        <p:nvSpPr>
          <p:cNvPr id="91" name="Body Level One…"/>
          <p:cNvSpPr txBox="1">
            <a:spLocks noGrp="1"/>
          </p:cNvSpPr>
          <p:nvPr>
            <p:ph type="body" sz="quarter" idx="1"/>
          </p:nvPr>
        </p:nvSpPr>
        <p:spPr>
          <a:xfrm>
            <a:off x="1219200" y="2387600"/>
            <a:ext cx="9757569" cy="832612"/>
          </a:xfrm>
          <a:prstGeom prst="rect">
            <a:avLst/>
          </a:prstGeom>
        </p:spPr>
        <p:txBody>
          <a:bodyPr/>
          <a:lstStyle>
            <a:lvl1pPr marL="228600" indent="0" algn="ctr">
              <a:lnSpc>
                <a:spcPct val="100000"/>
              </a:lnSpc>
              <a:spcBef>
                <a:spcPts val="0"/>
              </a:spcBef>
              <a:buClrTx/>
              <a:buSzTx/>
              <a:buFontTx/>
              <a:buNone/>
            </a:lvl1pPr>
            <a:lvl2pPr algn="ctr">
              <a:lnSpc>
                <a:spcPct val="100000"/>
              </a:lnSpc>
              <a:spcBef>
                <a:spcPts val="0"/>
              </a:spcBef>
              <a:buClrTx/>
              <a:buFontTx/>
            </a:lvl2pPr>
            <a:lvl3pPr algn="ctr">
              <a:lnSpc>
                <a:spcPct val="100000"/>
              </a:lnSpc>
              <a:spcBef>
                <a:spcPts val="0"/>
              </a:spcBef>
              <a:buClrTx/>
              <a:buFontTx/>
            </a:lvl3pPr>
            <a:lvl4pPr algn="ctr">
              <a:lnSpc>
                <a:spcPct val="100000"/>
              </a:lnSpc>
              <a:spcBef>
                <a:spcPts val="0"/>
              </a:spcBef>
              <a:buClrTx/>
              <a:buFontTx/>
            </a:lvl4pPr>
            <a:lvl5pPr algn="ctr">
              <a:lnSpc>
                <a:spcPct val="100000"/>
              </a:lnSpc>
              <a:spcBef>
                <a:spcPts val="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92" name="Google Shape;51;p33"/>
          <p:cNvSpPr txBox="1">
            <a:spLocks noGrp="1"/>
          </p:cNvSpPr>
          <p:nvPr>
            <p:ph type="body" sz="half" idx="21"/>
          </p:nvPr>
        </p:nvSpPr>
        <p:spPr>
          <a:xfrm>
            <a:off x="1219199" y="4023221"/>
            <a:ext cx="9757571" cy="8384679"/>
          </a:xfrm>
          <a:prstGeom prst="rect">
            <a:avLst/>
          </a:prstGeom>
        </p:spPr>
        <p:txBody>
          <a:bodyPr/>
          <a:lstStyle/>
          <a:p>
            <a:endParaRPr/>
          </a:p>
        </p:txBody>
      </p:sp>
      <p:sp>
        <p:nvSpPr>
          <p:cNvPr id="93" name="Slide Number"/>
          <p:cNvSpPr txBox="1">
            <a:spLocks noGrp="1"/>
          </p:cNvSpPr>
          <p:nvPr>
            <p:ph type="sldNum" sz="quarter" idx="2"/>
          </p:nvPr>
        </p:nvSpPr>
        <p:spPr>
          <a:xfrm>
            <a:off x="11999937" y="12743870"/>
            <a:ext cx="396826" cy="38539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774700"/>
            <a:ext cx="21945600" cy="17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1219200" y="4013200"/>
            <a:ext cx="21948577" cy="848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93587" y="12743870"/>
            <a:ext cx="396826" cy="385391"/>
          </a:xfrm>
          <a:prstGeom prst="rect">
            <a:avLst/>
          </a:prstGeom>
          <a:ln w="12700">
            <a:miter lim="400000"/>
          </a:ln>
        </p:spPr>
        <p:txBody>
          <a:bodyPr wrap="none" lIns="50800" tIns="50800" rIns="50800" bIns="50800" anchor="b">
            <a:spAutoFit/>
          </a:bodyPr>
          <a:lstStyle>
            <a:lvl1pPr algn="ctr">
              <a:defRPr sz="2000">
                <a:solidFill>
                  <a:srgbClr val="5E5E5E"/>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5pPr>
      <a:lvl6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6pPr>
      <a:lvl7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7pPr>
      <a:lvl8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8pPr>
      <a:lvl9pPr marL="0" marR="0" indent="0" algn="ctr" defTabSz="914400" rtl="0" latinLnBrk="0">
        <a:lnSpc>
          <a:spcPct val="80000"/>
        </a:lnSpc>
        <a:spcBef>
          <a:spcPts val="0"/>
        </a:spcBef>
        <a:spcAft>
          <a:spcPts val="0"/>
        </a:spcAft>
        <a:buClrTx/>
        <a:buSzTx/>
        <a:buFontTx/>
        <a:buNone/>
        <a:tabLst/>
        <a:defRPr sz="8400" b="0" i="0" u="none" strike="noStrike" cap="none" spc="0" baseline="0">
          <a:solidFill>
            <a:srgbClr val="000000"/>
          </a:solidFill>
          <a:uFillTx/>
          <a:latin typeface="+mn-lt"/>
          <a:ea typeface="+mn-ea"/>
          <a:cs typeface="+mn-cs"/>
          <a:sym typeface="Arial"/>
        </a:defRPr>
      </a:lvl9pPr>
    </p:titleStyle>
    <p:bodyStyle>
      <a:lvl1pPr marL="4572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1pPr>
      <a:lvl2pPr marL="9144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2pPr>
      <a:lvl3pPr marL="13716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3pPr>
      <a:lvl4pPr marL="18288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4pPr>
      <a:lvl5pPr marL="22860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5pPr>
      <a:lvl6pPr marL="27432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6pPr>
      <a:lvl7pPr marL="32004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7pPr>
      <a:lvl8pPr marL="36576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8pPr>
      <a:lvl9pPr marL="4114800" marR="0" indent="-400050" algn="l" defTabSz="914400" rtl="0" latinLnBrk="0">
        <a:lnSpc>
          <a:spcPct val="90000"/>
        </a:lnSpc>
        <a:spcBef>
          <a:spcPts val="2400"/>
        </a:spcBef>
        <a:spcAft>
          <a:spcPts val="0"/>
        </a:spcAft>
        <a:buClr>
          <a:srgbClr val="000000"/>
        </a:buClr>
        <a:buSzPts val="4400"/>
        <a:buFont typeface="Arial"/>
        <a:buChar char="•"/>
        <a:tabLst/>
        <a:defRPr sz="4400" b="0" i="0" u="none" strike="noStrike" cap="none" spc="0" baseline="0">
          <a:solidFill>
            <a:srgbClr val="000000"/>
          </a:solidFill>
          <a:uFillTx/>
          <a:latin typeface="+mn-lt"/>
          <a:ea typeface="+mn-ea"/>
          <a:cs typeface="+mn-cs"/>
          <a:sym typeface="Arial"/>
        </a:defRPr>
      </a:lvl9pPr>
    </p:bodyStyle>
    <p:otherStyle>
      <a:lvl1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5pPr>
      <a:lvl6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6pPr>
      <a:lvl7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7pPr>
      <a:lvl8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8pPr>
      <a:lvl9pPr marL="0" marR="0" indent="0" algn="ctr" defTabSz="9144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funpalaces.co.uk/" TargetMode="External"/><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www.iriss.org.uk/resources/tools/community-enquiry"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pic>
        <p:nvPicPr>
          <p:cNvPr id="180" name="Google Shape;90;p1" descr="Google Shape;90;p1"/>
          <p:cNvPicPr>
            <a:picLocks noChangeAspect="1"/>
          </p:cNvPicPr>
          <p:nvPr/>
        </p:nvPicPr>
        <p:blipFill>
          <a:blip r:embed="rId2"/>
          <a:srcRect l="9717" r="18832"/>
          <a:stretch>
            <a:fillRect/>
          </a:stretch>
        </p:blipFill>
        <p:spPr>
          <a:xfrm>
            <a:off x="12192000" y="764900"/>
            <a:ext cx="11608751" cy="12186201"/>
          </a:xfrm>
          <a:prstGeom prst="rect">
            <a:avLst/>
          </a:prstGeom>
          <a:ln w="12700">
            <a:miter lim="400000"/>
          </a:ln>
        </p:spPr>
      </p:pic>
      <p:sp>
        <p:nvSpPr>
          <p:cNvPr id="181" name="Google Shape;91;p1"/>
          <p:cNvSpPr txBox="1">
            <a:spLocks noGrp="1"/>
          </p:cNvSpPr>
          <p:nvPr>
            <p:ph type="ctrTitle"/>
          </p:nvPr>
        </p:nvSpPr>
        <p:spPr>
          <a:xfrm>
            <a:off x="951477" y="1590200"/>
            <a:ext cx="10740302" cy="4592100"/>
          </a:xfrm>
          <a:prstGeom prst="rect">
            <a:avLst/>
          </a:prstGeom>
        </p:spPr>
        <p:txBody>
          <a:bodyPr lIns="105449" tIns="105449" rIns="105449" bIns="105449" anchor="ctr"/>
          <a:lstStyle/>
          <a:p>
            <a:pPr defTabSz="886968">
              <a:lnSpc>
                <a:spcPct val="115000"/>
              </a:lnSpc>
              <a:defRPr sz="6402">
                <a:solidFill>
                  <a:srgbClr val="164F5C"/>
                </a:solidFill>
                <a:latin typeface="Lato"/>
                <a:ea typeface="Lato"/>
                <a:cs typeface="Lato"/>
                <a:sym typeface="Lato"/>
              </a:defRPr>
            </a:pPr>
            <a:r>
              <a:t>South East Wales River Trust: Your River</a:t>
            </a:r>
            <a:r>
              <a:rPr>
                <a:solidFill>
                  <a:srgbClr val="3F3F3F"/>
                </a:solidFill>
                <a:latin typeface="+mn-lt"/>
                <a:ea typeface="+mn-ea"/>
                <a:cs typeface="+mn-cs"/>
                <a:sym typeface="Arial"/>
              </a:rPr>
              <a:t> </a:t>
            </a:r>
            <a:br>
              <a:rPr>
                <a:solidFill>
                  <a:srgbClr val="3F3F3F"/>
                </a:solidFill>
                <a:latin typeface="+mn-lt"/>
                <a:ea typeface="+mn-ea"/>
                <a:cs typeface="+mn-cs"/>
                <a:sym typeface="Arial"/>
              </a:rPr>
            </a:br>
            <a:r>
              <a:rPr b="0"/>
              <a:t>A report on the survey &amp; </a:t>
            </a:r>
            <a:br>
              <a:rPr b="0"/>
            </a:br>
            <a:r>
              <a:rPr b="0"/>
              <a:t>results</a:t>
            </a:r>
          </a:p>
        </p:txBody>
      </p:sp>
      <p:sp>
        <p:nvSpPr>
          <p:cNvPr id="182" name="Google Shape;92;p1"/>
          <p:cNvSpPr txBox="1">
            <a:spLocks noGrp="1"/>
          </p:cNvSpPr>
          <p:nvPr>
            <p:ph type="subTitle" sz="quarter" idx="1"/>
          </p:nvPr>
        </p:nvSpPr>
        <p:spPr>
          <a:xfrm>
            <a:off x="1006380" y="7162804"/>
            <a:ext cx="9608702" cy="2084701"/>
          </a:xfrm>
          <a:prstGeom prst="rect">
            <a:avLst/>
          </a:prstGeom>
        </p:spPr>
        <p:txBody>
          <a:bodyPr lIns="105449" tIns="105449" rIns="105449" bIns="105449" anchor="ctr"/>
          <a:lstStyle/>
          <a:p>
            <a:pPr marL="0">
              <a:spcBef>
                <a:spcPts val="0"/>
              </a:spcBef>
              <a:defRPr sz="3400" b="0">
                <a:solidFill>
                  <a:srgbClr val="164F5C"/>
                </a:solidFill>
                <a:latin typeface="Lato"/>
                <a:ea typeface="Lato"/>
                <a:cs typeface="Lato"/>
                <a:sym typeface="Lato"/>
              </a:defRPr>
            </a:pPr>
            <a:r>
              <a:t>Jo McGreal &amp; Gwenno Edwards </a:t>
            </a:r>
          </a:p>
          <a:p>
            <a:pPr marL="0">
              <a:defRPr sz="3400" b="0">
                <a:solidFill>
                  <a:srgbClr val="822268"/>
                </a:solidFill>
                <a:latin typeface="Lato"/>
                <a:ea typeface="Lato"/>
                <a:cs typeface="Lato"/>
                <a:sym typeface="Lato"/>
              </a:defRPr>
            </a:pPr>
            <a:r>
              <a:t>The Co-production Network for Wales</a:t>
            </a:r>
          </a:p>
          <a:p>
            <a:pPr marL="0">
              <a:defRPr sz="3400" b="0">
                <a:solidFill>
                  <a:srgbClr val="164F5C"/>
                </a:solidFill>
                <a:latin typeface="Lato"/>
                <a:ea typeface="Lato"/>
                <a:cs typeface="Lato"/>
                <a:sym typeface="Lato"/>
              </a:defRPr>
            </a:pPr>
            <a:r>
              <a:t>@copronetwales #coproduction</a:t>
            </a:r>
          </a:p>
        </p:txBody>
      </p:sp>
      <p:pic>
        <p:nvPicPr>
          <p:cNvPr id="183" name="Google Shape;93;p1" descr="Google Shape;93;p1"/>
          <p:cNvPicPr>
            <a:picLocks noChangeAspect="1"/>
          </p:cNvPicPr>
          <p:nvPr/>
        </p:nvPicPr>
        <p:blipFill>
          <a:blip r:embed="rId3"/>
          <a:stretch>
            <a:fillRect/>
          </a:stretch>
        </p:blipFill>
        <p:spPr>
          <a:xfrm>
            <a:off x="6559716" y="10108507"/>
            <a:ext cx="3477956" cy="3140001"/>
          </a:xfrm>
          <a:prstGeom prst="rect">
            <a:avLst/>
          </a:prstGeom>
          <a:ln w="12700">
            <a:miter lim="400000"/>
          </a:ln>
        </p:spPr>
      </p:pic>
      <p:pic>
        <p:nvPicPr>
          <p:cNvPr id="184" name="Google Shape;94;p1" descr="Google Shape;94;p1"/>
          <p:cNvPicPr>
            <a:picLocks noChangeAspect="1"/>
          </p:cNvPicPr>
          <p:nvPr/>
        </p:nvPicPr>
        <p:blipFill>
          <a:blip r:embed="rId4"/>
          <a:stretch>
            <a:fillRect/>
          </a:stretch>
        </p:blipFill>
        <p:spPr>
          <a:xfrm>
            <a:off x="1006372" y="10576197"/>
            <a:ext cx="5270503" cy="237490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27" name="Google Shape;167;p8"/>
          <p:cNvSpPr txBox="1"/>
          <p:nvPr/>
        </p:nvSpPr>
        <p:spPr>
          <a:xfrm>
            <a:off x="1142999" y="2249624"/>
            <a:ext cx="8339102" cy="4453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spcBef>
                <a:spcPts val="2400"/>
              </a:spcBef>
              <a:defRPr sz="3200">
                <a:latin typeface="Calibri"/>
                <a:ea typeface="Calibri"/>
                <a:cs typeface="Calibri"/>
                <a:sym typeface="Calibri"/>
              </a:defRPr>
            </a:pPr>
            <a:r>
              <a:t>The team began the process of stakeholder mapping with a particular focus on the survey. </a:t>
            </a:r>
          </a:p>
          <a:p>
            <a:pPr>
              <a:lnSpc>
                <a:spcPct val="115000"/>
              </a:lnSpc>
              <a:spcBef>
                <a:spcPts val="2400"/>
              </a:spcBef>
              <a:defRPr sz="3200">
                <a:latin typeface="Calibri"/>
                <a:ea typeface="Calibri"/>
                <a:cs typeface="Calibri"/>
                <a:sym typeface="Calibri"/>
              </a:defRPr>
            </a:pPr>
            <a:r>
              <a:t>As the expectation is for the survey to run over a longer period of time the organisation will stagger how it approaches each audience strand.</a:t>
            </a:r>
          </a:p>
          <a:p>
            <a:pPr>
              <a:lnSpc>
                <a:spcPct val="115000"/>
              </a:lnSpc>
              <a:spcBef>
                <a:spcPts val="2400"/>
              </a:spcBef>
              <a:defRPr sz="3200">
                <a:latin typeface="Calibri"/>
                <a:ea typeface="Calibri"/>
                <a:cs typeface="Calibri"/>
                <a:sym typeface="Calibri"/>
              </a:defRPr>
            </a:pPr>
            <a:r>
              <a:t>It was agreed to use social media as the initial approach to sharing the survey.</a:t>
            </a:r>
          </a:p>
        </p:txBody>
      </p:sp>
      <p:sp>
        <p:nvSpPr>
          <p:cNvPr id="228" name="Google Shape;169;p8"/>
          <p:cNvSpPr txBox="1">
            <a:spLocks noGrp="1"/>
          </p:cNvSpPr>
          <p:nvPr>
            <p:ph type="ctrTitle"/>
          </p:nvPr>
        </p:nvSpPr>
        <p:spPr>
          <a:xfrm>
            <a:off x="981622" y="-231869"/>
            <a:ext cx="15924901" cy="2744700"/>
          </a:xfrm>
          <a:prstGeom prst="rect">
            <a:avLst/>
          </a:prstGeom>
        </p:spPr>
        <p:txBody>
          <a:bodyPr lIns="105449" tIns="105449" rIns="105449" bIns="105449" anchor="ctr"/>
          <a:lstStyle>
            <a:lvl1pPr>
              <a:lnSpc>
                <a:spcPct val="115000"/>
              </a:lnSpc>
              <a:defRPr sz="6400">
                <a:solidFill>
                  <a:srgbClr val="164F5C"/>
                </a:solidFill>
                <a:latin typeface="Lato"/>
                <a:ea typeface="Lato"/>
                <a:cs typeface="Lato"/>
                <a:sym typeface="Lato"/>
              </a:defRPr>
            </a:lvl1pPr>
          </a:lstStyle>
          <a:p>
            <a:r>
              <a:t>Stakeholder mapping</a:t>
            </a:r>
          </a:p>
        </p:txBody>
      </p:sp>
      <p:pic>
        <p:nvPicPr>
          <p:cNvPr id="229" name="Image" descr="Image"/>
          <p:cNvPicPr>
            <a:picLocks noChangeAspect="1"/>
          </p:cNvPicPr>
          <p:nvPr/>
        </p:nvPicPr>
        <p:blipFill>
          <a:blip r:embed="rId2"/>
          <a:stretch>
            <a:fillRect/>
          </a:stretch>
        </p:blipFill>
        <p:spPr>
          <a:xfrm>
            <a:off x="10914029" y="2265016"/>
            <a:ext cx="13191532" cy="1009976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4F5B">
            <a:alpha val="38130"/>
          </a:srgbClr>
        </a:solidFill>
        <a:effectLst/>
      </p:bgPr>
    </p:bg>
    <p:spTree>
      <p:nvGrpSpPr>
        <p:cNvPr id="1" name=""/>
        <p:cNvGrpSpPr/>
        <p:nvPr/>
      </p:nvGrpSpPr>
      <p:grpSpPr>
        <a:xfrm>
          <a:off x="0" y="0"/>
          <a:ext cx="0" cy="0"/>
          <a:chOff x="0" y="0"/>
          <a:chExt cx="0" cy="0"/>
        </a:xfrm>
      </p:grpSpPr>
      <p:sp>
        <p:nvSpPr>
          <p:cNvPr id="231" name="Google Shape;174;g2bdff91c70f_0_10"/>
          <p:cNvSpPr txBox="1">
            <a:spLocks noGrp="1"/>
          </p:cNvSpPr>
          <p:nvPr>
            <p:ph type="ctrTitle"/>
          </p:nvPr>
        </p:nvSpPr>
        <p:spPr>
          <a:xfrm>
            <a:off x="12669408" y="4230206"/>
            <a:ext cx="15924900" cy="4592101"/>
          </a:xfrm>
          <a:prstGeom prst="rect">
            <a:avLst/>
          </a:prstGeom>
        </p:spPr>
        <p:txBody>
          <a:bodyPr lIns="105449" tIns="105449" rIns="105449" bIns="105449" anchor="ctr"/>
          <a:lstStyle>
            <a:lvl1pPr>
              <a:lnSpc>
                <a:spcPct val="115000"/>
              </a:lnSpc>
              <a:defRPr sz="6400" b="0">
                <a:solidFill>
                  <a:srgbClr val="000000"/>
                </a:solidFill>
                <a:latin typeface="Lato"/>
                <a:ea typeface="Lato"/>
                <a:cs typeface="Lato"/>
                <a:sym typeface="Lato"/>
              </a:defRPr>
            </a:lvl1pPr>
          </a:lstStyle>
          <a:p>
            <a:r>
              <a:t>Survey results</a:t>
            </a:r>
          </a:p>
        </p:txBody>
      </p:sp>
      <p:pic>
        <p:nvPicPr>
          <p:cNvPr id="232" name="Google Shape;175;g2bdff91c70f_0_10" descr="Google Shape;175;g2bdff91c70f_0_10"/>
          <p:cNvPicPr>
            <a:picLocks noChangeAspect="1"/>
          </p:cNvPicPr>
          <p:nvPr/>
        </p:nvPicPr>
        <p:blipFill>
          <a:blip r:embed="rId2"/>
          <a:srcRect l="23281"/>
          <a:stretch>
            <a:fillRect/>
          </a:stretch>
        </p:blipFill>
        <p:spPr>
          <a:xfrm>
            <a:off x="1143001" y="1385488"/>
            <a:ext cx="11049572" cy="10945025"/>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34" name="Google Shape;180;p10"/>
          <p:cNvSpPr txBox="1">
            <a:spLocks noGrp="1"/>
          </p:cNvSpPr>
          <p:nvPr>
            <p:ph type="ctrTitle"/>
          </p:nvPr>
        </p:nvSpPr>
        <p:spPr>
          <a:xfrm>
            <a:off x="611008" y="-170151"/>
            <a:ext cx="15924901" cy="2744700"/>
          </a:xfrm>
          <a:prstGeom prst="rect">
            <a:avLst/>
          </a:prstGeom>
        </p:spPr>
        <p:txBody>
          <a:bodyPr lIns="105449" tIns="105449" rIns="105449" bIns="105449" anchor="ctr"/>
          <a:lstStyle>
            <a:lvl1pPr>
              <a:lnSpc>
                <a:spcPct val="115000"/>
              </a:lnSpc>
              <a:defRPr sz="6400">
                <a:solidFill>
                  <a:srgbClr val="164F5C"/>
                </a:solidFill>
                <a:latin typeface="Lato"/>
                <a:ea typeface="Lato"/>
                <a:cs typeface="Lato"/>
                <a:sym typeface="Lato"/>
              </a:defRPr>
            </a:lvl1pPr>
          </a:lstStyle>
          <a:p>
            <a:r>
              <a:t>Survey</a:t>
            </a:r>
          </a:p>
        </p:txBody>
      </p:sp>
      <p:pic>
        <p:nvPicPr>
          <p:cNvPr id="235" name="Google Shape;182;p10" descr="Google Shape;182;p10"/>
          <p:cNvPicPr>
            <a:picLocks noChangeAspect="1"/>
          </p:cNvPicPr>
          <p:nvPr/>
        </p:nvPicPr>
        <p:blipFill>
          <a:blip r:embed="rId2"/>
          <a:stretch>
            <a:fillRect/>
          </a:stretch>
        </p:blipFill>
        <p:spPr>
          <a:xfrm>
            <a:off x="13676963" y="2171700"/>
            <a:ext cx="8788837" cy="10784551"/>
          </a:xfrm>
          <a:prstGeom prst="rect">
            <a:avLst/>
          </a:prstGeom>
          <a:ln w="12700">
            <a:miter lim="400000"/>
          </a:ln>
        </p:spPr>
      </p:pic>
      <p:sp>
        <p:nvSpPr>
          <p:cNvPr id="236" name="Google Shape;183;p10"/>
          <p:cNvSpPr txBox="1"/>
          <p:nvPr/>
        </p:nvSpPr>
        <p:spPr>
          <a:xfrm>
            <a:off x="611000" y="1966449"/>
            <a:ext cx="12219600" cy="11180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spcBef>
                <a:spcPts val="2400"/>
              </a:spcBef>
              <a:defRPr sz="3200">
                <a:latin typeface="Calibri"/>
                <a:ea typeface="Calibri"/>
                <a:cs typeface="Calibri"/>
                <a:sym typeface="Calibri"/>
              </a:defRPr>
            </a:pPr>
            <a:r>
              <a:t>The bilingual survey was distributed via social media and SEWRT organisational contacts. The responses were collected between 17th Nov - 8th February 2024. </a:t>
            </a:r>
          </a:p>
          <a:p>
            <a:pPr>
              <a:lnSpc>
                <a:spcPct val="115000"/>
              </a:lnSpc>
              <a:spcBef>
                <a:spcPts val="2400"/>
              </a:spcBef>
              <a:defRPr sz="3200">
                <a:latin typeface="Calibri"/>
                <a:ea typeface="Calibri"/>
                <a:cs typeface="Calibri"/>
                <a:sym typeface="Calibri"/>
              </a:defRPr>
            </a:pPr>
            <a:r>
              <a:t>While the expectation was that response times would cluster around distribution and reminder dates,  there was no discernible pattern to when people completed the survey.</a:t>
            </a:r>
          </a:p>
          <a:p>
            <a:pPr>
              <a:lnSpc>
                <a:spcPct val="115000"/>
              </a:lnSpc>
              <a:spcBef>
                <a:spcPts val="2400"/>
              </a:spcBef>
              <a:defRPr sz="3200" b="1">
                <a:latin typeface="Calibri"/>
                <a:ea typeface="Calibri"/>
                <a:cs typeface="Calibri"/>
                <a:sym typeface="Calibri"/>
              </a:defRPr>
            </a:pPr>
            <a:r>
              <a:t>39 responses were received, 38 in English and 1 in Welsh.</a:t>
            </a:r>
            <a:r>
              <a:rPr b="0"/>
              <a:t> </a:t>
            </a:r>
          </a:p>
          <a:p>
            <a:pPr>
              <a:lnSpc>
                <a:spcPct val="115000"/>
              </a:lnSpc>
              <a:spcBef>
                <a:spcPts val="2400"/>
              </a:spcBef>
              <a:defRPr sz="3200">
                <a:latin typeface="Calibri"/>
                <a:ea typeface="Calibri"/>
                <a:cs typeface="Calibri"/>
                <a:sym typeface="Calibri"/>
              </a:defRPr>
            </a:pPr>
            <a:r>
              <a:t>It is worth considering if the small number of Welsh responses links to the distribution method and social media targeted. Cross referencing the distribution list with a stakeholder map focusing on Welsh speaking communities and related social media links would support this.</a:t>
            </a:r>
          </a:p>
          <a:p>
            <a:pPr>
              <a:lnSpc>
                <a:spcPct val="115000"/>
              </a:lnSpc>
              <a:spcBef>
                <a:spcPts val="2400"/>
              </a:spcBef>
              <a:defRPr sz="3200">
                <a:latin typeface="Calibri"/>
                <a:ea typeface="Calibri"/>
                <a:cs typeface="Calibri"/>
                <a:sym typeface="Calibri"/>
              </a:defRPr>
            </a:pPr>
            <a:r>
              <a:t>It is worth noting that SEWRT is a small organisation and the survey is targeting a specific geographical area. The Rivers Trust ran The Big River Watch survey during the weekend of 22 -24 September 2024 and received 3,600 survey returns. They are a large UK organisation with access to UK media and a range of other channels. While it is not directly comparable, SEWRT did well to get the results they did. It is also the start of their process.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38" name="Google Shape;188;p11"/>
          <p:cNvSpPr/>
          <p:nvPr/>
        </p:nvSpPr>
        <p:spPr>
          <a:xfrm>
            <a:off x="1591149" y="7056325"/>
            <a:ext cx="10100401" cy="5894700"/>
          </a:xfrm>
          <a:prstGeom prst="roundRect">
            <a:avLst>
              <a:gd name="adj" fmla="val 8762"/>
            </a:avLst>
          </a:prstGeom>
          <a:solidFill>
            <a:srgbClr val="D5D5D5"/>
          </a:solidFill>
          <a:ln w="12700">
            <a:miter lim="400000"/>
          </a:ln>
        </p:spPr>
        <p:txBody>
          <a:bodyPr lIns="0" tIns="0" rIns="0" bIns="0" anchor="ctr"/>
          <a:lstStyle/>
          <a:p>
            <a:pPr algn="ctr"/>
            <a:endParaRPr/>
          </a:p>
        </p:txBody>
      </p:sp>
      <p:sp>
        <p:nvSpPr>
          <p:cNvPr id="239" name="Google Shape;189;p11"/>
          <p:cNvSpPr txBox="1"/>
          <p:nvPr/>
        </p:nvSpPr>
        <p:spPr>
          <a:xfrm>
            <a:off x="1064775" y="1534728"/>
            <a:ext cx="11203500" cy="4773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4000" b="1">
                <a:latin typeface="Calibri"/>
                <a:ea typeface="Calibri"/>
                <a:cs typeface="Calibri"/>
                <a:sym typeface="Calibri"/>
              </a:defRPr>
            </a:pPr>
            <a:r>
              <a:t>The survey focused on the following themes:</a:t>
            </a:r>
          </a:p>
          <a:p>
            <a:pPr marL="546100" indent="-330200">
              <a:lnSpc>
                <a:spcPct val="115000"/>
              </a:lnSpc>
              <a:spcBef>
                <a:spcPts val="2400"/>
              </a:spcBef>
              <a:buClr>
                <a:srgbClr val="000000"/>
              </a:buClr>
              <a:buSzPts val="3200"/>
              <a:buFont typeface="Calibri"/>
              <a:buChar char="•"/>
              <a:defRPr sz="3200">
                <a:latin typeface="Calibri"/>
                <a:ea typeface="Calibri"/>
                <a:cs typeface="Calibri"/>
                <a:sym typeface="Calibri"/>
              </a:defRPr>
            </a:pPr>
            <a:r>
              <a:t>Connection to the river: location, time spent, use of the river;</a:t>
            </a:r>
          </a:p>
          <a:p>
            <a:pPr marL="546100" indent="-330200">
              <a:lnSpc>
                <a:spcPct val="115000"/>
              </a:lnSpc>
              <a:spcBef>
                <a:spcPts val="2400"/>
              </a:spcBef>
              <a:buClr>
                <a:srgbClr val="000000"/>
              </a:buClr>
              <a:buSzPts val="3200"/>
              <a:buFont typeface="Calibri"/>
              <a:buChar char="•"/>
              <a:defRPr sz="3200">
                <a:latin typeface="Calibri"/>
                <a:ea typeface="Calibri"/>
                <a:cs typeface="Calibri"/>
                <a:sym typeface="Calibri"/>
              </a:defRPr>
            </a:pPr>
            <a:r>
              <a:t>Perception of river quality: health of the river, wildlife and nature observed; </a:t>
            </a:r>
          </a:p>
          <a:p>
            <a:pPr marL="546100" indent="-330200">
              <a:lnSpc>
                <a:spcPct val="115000"/>
              </a:lnSpc>
              <a:spcBef>
                <a:spcPts val="2400"/>
              </a:spcBef>
              <a:buClr>
                <a:srgbClr val="000000"/>
              </a:buClr>
              <a:buSzPts val="3200"/>
              <a:buFont typeface="Calibri"/>
              <a:buChar char="•"/>
              <a:defRPr sz="3200">
                <a:latin typeface="Calibri"/>
                <a:ea typeface="Calibri"/>
                <a:cs typeface="Calibri"/>
                <a:sym typeface="Calibri"/>
              </a:defRPr>
            </a:pPr>
            <a:r>
              <a:t>Connection to people and communities: awareness of SEWRT and their work: ways to engage, topics and activities of interest and support for the work.</a:t>
            </a:r>
          </a:p>
        </p:txBody>
      </p:sp>
      <p:pic>
        <p:nvPicPr>
          <p:cNvPr id="240" name="Google Shape;190;p11" descr="Google Shape;190;p11"/>
          <p:cNvPicPr>
            <a:picLocks noChangeAspect="1"/>
          </p:cNvPicPr>
          <p:nvPr/>
        </p:nvPicPr>
        <p:blipFill>
          <a:blip r:embed="rId2"/>
          <a:stretch>
            <a:fillRect/>
          </a:stretch>
        </p:blipFill>
        <p:spPr>
          <a:xfrm>
            <a:off x="12974301" y="4219373"/>
            <a:ext cx="9985100" cy="8634176"/>
          </a:xfrm>
          <a:prstGeom prst="rect">
            <a:avLst/>
          </a:prstGeom>
          <a:ln w="12700">
            <a:miter lim="400000"/>
          </a:ln>
        </p:spPr>
      </p:pic>
      <p:sp>
        <p:nvSpPr>
          <p:cNvPr id="241" name="Google Shape;191;p11"/>
          <p:cNvSpPr txBox="1"/>
          <p:nvPr/>
        </p:nvSpPr>
        <p:spPr>
          <a:xfrm>
            <a:off x="2253075" y="7246544"/>
            <a:ext cx="8826901" cy="5514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200" b="1">
                <a:latin typeface="Calibri"/>
                <a:ea typeface="Calibri"/>
                <a:cs typeface="Calibri"/>
                <a:sym typeface="Calibri"/>
              </a:defRPr>
            </a:pPr>
            <a:r>
              <a:t>How did people hear about the survey?</a:t>
            </a:r>
            <a:br/>
            <a:r>
              <a:rPr b="0"/>
              <a:t>29% received the survey through a local nature of community group</a:t>
            </a:r>
          </a:p>
          <a:p>
            <a:pPr>
              <a:lnSpc>
                <a:spcPct val="90000"/>
              </a:lnSpc>
              <a:spcBef>
                <a:spcPts val="2400"/>
              </a:spcBef>
              <a:defRPr sz="3200">
                <a:latin typeface="Calibri"/>
                <a:ea typeface="Calibri"/>
                <a:cs typeface="Calibri"/>
                <a:sym typeface="Calibri"/>
              </a:defRPr>
            </a:pPr>
            <a:r>
              <a:t>32% received the survey directly through social media</a:t>
            </a:r>
          </a:p>
          <a:p>
            <a:pPr>
              <a:lnSpc>
                <a:spcPct val="90000"/>
              </a:lnSpc>
              <a:spcBef>
                <a:spcPts val="2400"/>
              </a:spcBef>
              <a:defRPr sz="3200">
                <a:latin typeface="Calibri"/>
                <a:ea typeface="Calibri"/>
                <a:cs typeface="Calibri"/>
                <a:sym typeface="Calibri"/>
              </a:defRPr>
            </a:pPr>
            <a:r>
              <a:t>39% indicated ‘other’. For future surveys, it would be helpful  to review these response and provide more specific options to reduce this number </a:t>
            </a:r>
          </a:p>
          <a:p>
            <a:pPr>
              <a:lnSpc>
                <a:spcPct val="90000"/>
              </a:lnSpc>
              <a:spcBef>
                <a:spcPts val="2400"/>
              </a:spcBef>
              <a:defRPr sz="3200">
                <a:latin typeface="Calibri"/>
                <a:ea typeface="Calibri"/>
                <a:cs typeface="Calibri"/>
                <a:sym typeface="Calibri"/>
              </a:defRPr>
            </a:pPr>
            <a:r>
              <a:t>22 people positively indicated they want to stay in touch and support the work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43" name="Google Shape;197;p12"/>
          <p:cNvSpPr txBox="1"/>
          <p:nvPr/>
        </p:nvSpPr>
        <p:spPr>
          <a:xfrm>
            <a:off x="1012428" y="1105768"/>
            <a:ext cx="8096702"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Connection the River</a:t>
            </a:r>
          </a:p>
        </p:txBody>
      </p:sp>
      <p:sp>
        <p:nvSpPr>
          <p:cNvPr id="244" name="Google Shape;198;p12"/>
          <p:cNvSpPr txBox="1"/>
          <p:nvPr/>
        </p:nvSpPr>
        <p:spPr>
          <a:xfrm>
            <a:off x="1147525" y="2233195"/>
            <a:ext cx="10659000" cy="7491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38 respondents identified their local river:</a:t>
            </a:r>
          </a:p>
          <a:p>
            <a:pPr marL="546100" indent="-330200">
              <a:lnSpc>
                <a:spcPct val="115000"/>
              </a:lnSpc>
              <a:spcBef>
                <a:spcPts val="2400"/>
              </a:spcBef>
              <a:buClr>
                <a:srgbClr val="000000"/>
              </a:buClr>
              <a:buSzPts val="3200"/>
              <a:buFont typeface="Calibri"/>
              <a:buChar char="•"/>
              <a:defRPr sz="3200">
                <a:latin typeface="Calibri"/>
                <a:ea typeface="Calibri"/>
                <a:cs typeface="Calibri"/>
                <a:sym typeface="Calibri"/>
              </a:defRPr>
            </a:pPr>
            <a:r>
              <a:t>38% indicated the river Ely</a:t>
            </a:r>
          </a:p>
          <a:p>
            <a:pPr marL="546100" indent="-330200">
              <a:lnSpc>
                <a:spcPct val="115000"/>
              </a:lnSpc>
              <a:spcBef>
                <a:spcPts val="2400"/>
              </a:spcBef>
              <a:buClr>
                <a:srgbClr val="000000"/>
              </a:buClr>
              <a:buSzPts val="3200"/>
              <a:buFont typeface="Calibri"/>
              <a:buChar char="•"/>
              <a:defRPr sz="3200">
                <a:latin typeface="Calibri"/>
                <a:ea typeface="Calibri"/>
                <a:cs typeface="Calibri"/>
                <a:sym typeface="Calibri"/>
              </a:defRPr>
            </a:pPr>
            <a:r>
              <a:t>25% indicated the river Taf/Taff</a:t>
            </a:r>
          </a:p>
          <a:p>
            <a:pPr>
              <a:lnSpc>
                <a:spcPct val="115000"/>
              </a:lnSpc>
              <a:spcBef>
                <a:spcPts val="2400"/>
              </a:spcBef>
              <a:defRPr sz="3200">
                <a:latin typeface="Calibri"/>
                <a:ea typeface="Calibri"/>
                <a:cs typeface="Calibri"/>
                <a:sym typeface="Calibri"/>
              </a:defRPr>
            </a:pPr>
            <a:r>
              <a:t>Other rivers included the Ogmore, Clun, Llwyd, Ewenni Fach, Rhondda &amp; Usk</a:t>
            </a:r>
            <a:br/>
            <a:endParaRPr/>
          </a:p>
          <a:p>
            <a:pPr>
              <a:lnSpc>
                <a:spcPct val="90000"/>
              </a:lnSpc>
              <a:defRPr sz="3200">
                <a:latin typeface="Calibri"/>
                <a:ea typeface="Calibri"/>
                <a:cs typeface="Calibri"/>
                <a:sym typeface="Calibri"/>
              </a:defRPr>
            </a:pPr>
            <a:r>
              <a:t>26 people also spent time by other rivers: </a:t>
            </a:r>
          </a:p>
          <a:p>
            <a:pPr marL="546100" indent="-330200">
              <a:lnSpc>
                <a:spcPct val="90000"/>
              </a:lnSpc>
              <a:spcBef>
                <a:spcPts val="2400"/>
              </a:spcBef>
              <a:buClr>
                <a:srgbClr val="000000"/>
              </a:buClr>
              <a:buSzPts val="3200"/>
              <a:buFont typeface="Calibri"/>
              <a:buChar char="•"/>
              <a:defRPr sz="3200">
                <a:latin typeface="Calibri"/>
                <a:ea typeface="Calibri"/>
                <a:cs typeface="Calibri"/>
                <a:sym typeface="Calibri"/>
              </a:defRPr>
            </a:pPr>
            <a:r>
              <a:t>the Ely was the second river for 5 respondents</a:t>
            </a:r>
          </a:p>
          <a:p>
            <a:pPr marL="546100" indent="-330200">
              <a:lnSpc>
                <a:spcPct val="90000"/>
              </a:lnSpc>
              <a:spcBef>
                <a:spcPts val="2400"/>
              </a:spcBef>
              <a:buClr>
                <a:srgbClr val="000000"/>
              </a:buClr>
              <a:buSzPts val="3200"/>
              <a:buFont typeface="Calibri"/>
              <a:buChar char="•"/>
              <a:defRPr sz="3200">
                <a:latin typeface="Calibri"/>
                <a:ea typeface="Calibri"/>
                <a:cs typeface="Calibri"/>
                <a:sym typeface="Calibri"/>
              </a:defRPr>
            </a:pPr>
            <a:r>
              <a:t>4 people only accessed 1 river</a:t>
            </a:r>
          </a:p>
          <a:p>
            <a:pPr>
              <a:lnSpc>
                <a:spcPct val="90000"/>
              </a:lnSpc>
              <a:spcBef>
                <a:spcPts val="2400"/>
              </a:spcBef>
              <a:defRPr sz="3200">
                <a:latin typeface="Calibri"/>
                <a:ea typeface="Calibri"/>
                <a:cs typeface="Calibri"/>
                <a:sym typeface="Calibri"/>
              </a:defRPr>
            </a:pPr>
            <a:r>
              <a:t>The list of other rivers was quite broad and included the Usk, Wye &amp; Rhymney</a:t>
            </a:r>
          </a:p>
        </p:txBody>
      </p:sp>
      <p:pic>
        <p:nvPicPr>
          <p:cNvPr id="245" name="Google Shape;199;p12" descr="Google Shape;199;p12"/>
          <p:cNvPicPr>
            <a:picLocks noChangeAspect="1"/>
          </p:cNvPicPr>
          <p:nvPr/>
        </p:nvPicPr>
        <p:blipFill>
          <a:blip r:embed="rId2"/>
          <a:stretch>
            <a:fillRect/>
          </a:stretch>
        </p:blipFill>
        <p:spPr>
          <a:xfrm>
            <a:off x="12191999" y="7817115"/>
            <a:ext cx="11734803" cy="513398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47" name="Google Shape;204;p13"/>
          <p:cNvSpPr txBox="1"/>
          <p:nvPr/>
        </p:nvSpPr>
        <p:spPr>
          <a:xfrm>
            <a:off x="1143000" y="2573881"/>
            <a:ext cx="9970801" cy="1619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The majority of people spend a significant amount of time by their river with only 5% of respondents indicating they don’t spend any time at all. </a:t>
            </a:r>
          </a:p>
        </p:txBody>
      </p:sp>
      <p:sp>
        <p:nvSpPr>
          <p:cNvPr id="248" name="Google Shape;205;p13"/>
          <p:cNvSpPr txBox="1"/>
          <p:nvPr/>
        </p:nvSpPr>
        <p:spPr>
          <a:xfrm>
            <a:off x="1143002" y="4832539"/>
            <a:ext cx="9970800" cy="2731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Arguably the people who completed this survey are likely to be those who have an interest. It would be helpful to promote the survey in a variety of settings and through the other stakeholder mapping strands in order to build a more complete picture.</a:t>
            </a:r>
          </a:p>
        </p:txBody>
      </p:sp>
      <p:sp>
        <p:nvSpPr>
          <p:cNvPr id="249" name="Google Shape;206;p13"/>
          <p:cNvSpPr txBox="1"/>
          <p:nvPr/>
        </p:nvSpPr>
        <p:spPr>
          <a:xfrm>
            <a:off x="1012428" y="1048268"/>
            <a:ext cx="8096702"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Connection the River</a:t>
            </a:r>
          </a:p>
        </p:txBody>
      </p:sp>
      <p:pic>
        <p:nvPicPr>
          <p:cNvPr id="250" name="Google Shape;207;p13" descr="Google Shape;207;p13"/>
          <p:cNvPicPr>
            <a:picLocks noChangeAspect="1"/>
          </p:cNvPicPr>
          <p:nvPr/>
        </p:nvPicPr>
        <p:blipFill>
          <a:blip r:embed="rId2"/>
          <a:stretch>
            <a:fillRect/>
          </a:stretch>
        </p:blipFill>
        <p:spPr>
          <a:xfrm>
            <a:off x="9109125" y="3249274"/>
            <a:ext cx="14315152" cy="9701826"/>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52" name="Google Shape;212;p14"/>
          <p:cNvSpPr txBox="1"/>
          <p:nvPr/>
        </p:nvSpPr>
        <p:spPr>
          <a:xfrm>
            <a:off x="1143000" y="2255437"/>
            <a:ext cx="8367901" cy="5817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Access to nature including bird watching, appears to be the main motivation for using the river. This is followed by the opportunities offered by the river for health and wellbeing and walking.</a:t>
            </a:r>
          </a:p>
          <a:p>
            <a:pPr>
              <a:lnSpc>
                <a:spcPct val="115000"/>
              </a:lnSpc>
              <a:spcBef>
                <a:spcPts val="2400"/>
              </a:spcBef>
              <a:defRPr sz="3200">
                <a:latin typeface="Calibri"/>
                <a:ea typeface="Calibri"/>
                <a:cs typeface="Calibri"/>
                <a:sym typeface="Calibri"/>
              </a:defRPr>
            </a:pPr>
            <a:r>
              <a:t>It is interesting that water based activities do not score highly. There are a number of comments throughout the survey about limited access to rivers in South Wales and this maybe a factor which impacts river use. However pollution appeared to be the biggest barrier.</a:t>
            </a:r>
          </a:p>
        </p:txBody>
      </p:sp>
      <p:sp>
        <p:nvSpPr>
          <p:cNvPr id="253" name="Google Shape;213;p14"/>
          <p:cNvSpPr/>
          <p:nvPr/>
        </p:nvSpPr>
        <p:spPr>
          <a:xfrm>
            <a:off x="1509185" y="8576236"/>
            <a:ext cx="3994201" cy="2955002"/>
          </a:xfrm>
          <a:prstGeom prst="wedgeEllipseCallout">
            <a:avLst>
              <a:gd name="adj1" fmla="val -60161"/>
              <a:gd name="adj2" fmla="val 42223"/>
            </a:avLst>
          </a:prstGeom>
          <a:solidFill>
            <a:srgbClr val="822268"/>
          </a:solidFill>
          <a:ln w="12700">
            <a:miter lim="400000"/>
          </a:ln>
        </p:spPr>
        <p:txBody>
          <a:bodyPr lIns="0" tIns="0" rIns="0" bIns="0" anchor="ctr"/>
          <a:lstStyle/>
          <a:p>
            <a:pPr algn="ctr">
              <a:defRPr sz="3200"/>
            </a:pPr>
            <a:endParaRPr/>
          </a:p>
        </p:txBody>
      </p:sp>
      <p:sp>
        <p:nvSpPr>
          <p:cNvPr id="254" name="Google Shape;214;p14"/>
          <p:cNvSpPr/>
          <p:nvPr/>
        </p:nvSpPr>
        <p:spPr>
          <a:xfrm>
            <a:off x="5401647" y="9662593"/>
            <a:ext cx="5666101" cy="2907601"/>
          </a:xfrm>
          <a:prstGeom prst="wedgeEllipseCallout">
            <a:avLst>
              <a:gd name="adj1" fmla="val -49494"/>
              <a:gd name="adj2" fmla="val 65786"/>
            </a:avLst>
          </a:prstGeom>
          <a:solidFill>
            <a:srgbClr val="154F5B"/>
          </a:solidFill>
          <a:ln w="12700">
            <a:miter lim="400000"/>
          </a:ln>
        </p:spPr>
        <p:txBody>
          <a:bodyPr lIns="0" tIns="0" rIns="0" bIns="0" anchor="ctr"/>
          <a:lstStyle/>
          <a:p>
            <a:pPr algn="ctr">
              <a:defRPr sz="3200"/>
            </a:pPr>
            <a:endParaRPr/>
          </a:p>
        </p:txBody>
      </p:sp>
      <p:sp>
        <p:nvSpPr>
          <p:cNvPr id="255" name="Google Shape;215;p14"/>
          <p:cNvSpPr txBox="1"/>
          <p:nvPr/>
        </p:nvSpPr>
        <p:spPr>
          <a:xfrm>
            <a:off x="2159984" y="9142661"/>
            <a:ext cx="2880001" cy="1945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100">
                <a:solidFill>
                  <a:srgbClr val="FFFFFF"/>
                </a:solidFill>
                <a:latin typeface="Calibri"/>
                <a:ea typeface="Calibri"/>
                <a:cs typeface="Calibri"/>
                <a:sym typeface="Calibri"/>
              </a:defRPr>
            </a:lvl1pPr>
          </a:lstStyle>
          <a:p>
            <a:r>
              <a:t>It flows through my garden and I walk up it every day.</a:t>
            </a:r>
          </a:p>
        </p:txBody>
      </p:sp>
      <p:sp>
        <p:nvSpPr>
          <p:cNvPr id="256" name="Google Shape;216;p14"/>
          <p:cNvSpPr txBox="1"/>
          <p:nvPr/>
        </p:nvSpPr>
        <p:spPr>
          <a:xfrm>
            <a:off x="6267300" y="10098740"/>
            <a:ext cx="3788701" cy="2182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800">
                <a:solidFill>
                  <a:srgbClr val="FFFFFF"/>
                </a:solidFill>
                <a:latin typeface="Calibri"/>
                <a:ea typeface="Calibri"/>
                <a:cs typeface="Calibri"/>
                <a:sym typeface="Calibri"/>
              </a:defRPr>
            </a:lvl1pPr>
          </a:lstStyle>
          <a:p>
            <a:r>
              <a:t>There is very poor access to most local rivers in the Rhondda. So on days out to random locations and waterways. </a:t>
            </a:r>
          </a:p>
        </p:txBody>
      </p:sp>
      <p:sp>
        <p:nvSpPr>
          <p:cNvPr id="257" name="Google Shape;217;p14"/>
          <p:cNvSpPr txBox="1"/>
          <p:nvPr/>
        </p:nvSpPr>
        <p:spPr>
          <a:xfrm>
            <a:off x="1012428" y="1029568"/>
            <a:ext cx="8096702"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Connection the River</a:t>
            </a:r>
          </a:p>
        </p:txBody>
      </p:sp>
      <p:sp>
        <p:nvSpPr>
          <p:cNvPr id="258" name="Google Shape;218;p14"/>
          <p:cNvSpPr/>
          <p:nvPr/>
        </p:nvSpPr>
        <p:spPr>
          <a:xfrm>
            <a:off x="11835100" y="2551925"/>
            <a:ext cx="12091800" cy="7976400"/>
          </a:xfrm>
          <a:prstGeom prst="roundRect">
            <a:avLst>
              <a:gd name="adj" fmla="val 16667"/>
            </a:avLst>
          </a:prstGeom>
          <a:solidFill>
            <a:srgbClr val="FFFFFF"/>
          </a:solidFill>
          <a:ln w="12700">
            <a:miter lim="400000"/>
          </a:ln>
        </p:spPr>
        <p:txBody>
          <a:bodyPr lIns="0" tIns="0" rIns="0" bIns="0" anchor="ctr"/>
          <a:lstStyle/>
          <a:p>
            <a:pPr algn="ctr"/>
            <a:endParaRPr/>
          </a:p>
        </p:txBody>
      </p:sp>
      <p:grpSp>
        <p:nvGrpSpPr>
          <p:cNvPr id="261" name="Google Shape;219;p14"/>
          <p:cNvGrpSpPr/>
          <p:nvPr/>
        </p:nvGrpSpPr>
        <p:grpSpPr>
          <a:xfrm>
            <a:off x="12450799" y="2875475"/>
            <a:ext cx="10754253" cy="7185577"/>
            <a:chOff x="0" y="0"/>
            <a:chExt cx="10754252" cy="7185576"/>
          </a:xfrm>
        </p:grpSpPr>
        <p:sp>
          <p:nvSpPr>
            <p:cNvPr id="259" name="Rectangle"/>
            <p:cNvSpPr/>
            <p:nvPr/>
          </p:nvSpPr>
          <p:spPr>
            <a:xfrm>
              <a:off x="0" y="0"/>
              <a:ext cx="10754253" cy="7185577"/>
            </a:xfrm>
            <a:prstGeom prst="rect">
              <a:avLst/>
            </a:prstGeom>
            <a:solidFill>
              <a:srgbClr val="FFFFFF"/>
            </a:solidFill>
            <a:ln w="12700" cap="flat">
              <a:noFill/>
              <a:miter lim="400000"/>
            </a:ln>
            <a:effectLst/>
          </p:spPr>
          <p:txBody>
            <a:bodyPr wrap="square" lIns="0" tIns="0" rIns="0" bIns="0" numCol="1" anchor="t">
              <a:noAutofit/>
            </a:bodyPr>
            <a:lstStyle/>
            <a:p>
              <a:endParaRPr/>
            </a:p>
          </p:txBody>
        </p:sp>
        <p:pic>
          <p:nvPicPr>
            <p:cNvPr id="260" name="image8.png" descr="image8.png"/>
            <p:cNvPicPr>
              <a:picLocks noChangeAspect="1"/>
            </p:cNvPicPr>
            <p:nvPr/>
          </p:nvPicPr>
          <p:blipFill>
            <a:blip r:embed="rId2"/>
            <a:stretch>
              <a:fillRect/>
            </a:stretch>
          </p:blipFill>
          <p:spPr>
            <a:xfrm>
              <a:off x="0" y="0"/>
              <a:ext cx="10754253" cy="7185577"/>
            </a:xfrm>
            <a:prstGeom prst="rect">
              <a:avLst/>
            </a:prstGeom>
            <a:ln w="12700" cap="flat">
              <a:noFill/>
              <a:miter lim="400000"/>
            </a:ln>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63" name="Google Shape;224;p15"/>
          <p:cNvSpPr txBox="1"/>
          <p:nvPr/>
        </p:nvSpPr>
        <p:spPr>
          <a:xfrm>
            <a:off x="1143000" y="2354587"/>
            <a:ext cx="11049000" cy="6122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Only 15% of survey respondents believe their river to be healthy. In comparison, 73% of the Big River Watch respondents indicated their river was healthy. </a:t>
            </a:r>
          </a:p>
          <a:p>
            <a:pPr>
              <a:lnSpc>
                <a:spcPct val="115000"/>
              </a:lnSpc>
              <a:spcBef>
                <a:spcPts val="2400"/>
              </a:spcBef>
              <a:defRPr sz="3200">
                <a:latin typeface="Calibri"/>
                <a:ea typeface="Calibri"/>
                <a:cs typeface="Calibri"/>
                <a:sym typeface="Calibri"/>
              </a:defRPr>
            </a:pPr>
            <a:r>
              <a:t>Perception can be misleading and it would be interesting to understand the difference media reporting makes to this figure. </a:t>
            </a:r>
          </a:p>
          <a:p>
            <a:pPr>
              <a:lnSpc>
                <a:spcPct val="115000"/>
              </a:lnSpc>
              <a:spcBef>
                <a:spcPts val="2400"/>
              </a:spcBef>
              <a:defRPr sz="3200">
                <a:latin typeface="Calibri"/>
                <a:ea typeface="Calibri"/>
                <a:cs typeface="Calibri"/>
                <a:sym typeface="Calibri"/>
              </a:defRPr>
            </a:pPr>
            <a:r>
              <a:t>However, the majority of SEWRT respondents were able to evidence their response as indicated by the quotes on the following page. While a small number identified reports e.g. media reports regarding sewage, NRW pollution reports, the majority of provided examples from their own experience.</a:t>
            </a:r>
          </a:p>
        </p:txBody>
      </p:sp>
      <p:sp>
        <p:nvSpPr>
          <p:cNvPr id="264" name="Google Shape;225;p15"/>
          <p:cNvSpPr txBox="1"/>
          <p:nvPr/>
        </p:nvSpPr>
        <p:spPr>
          <a:xfrm>
            <a:off x="1091675" y="1069293"/>
            <a:ext cx="9068400"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Perception of river quality</a:t>
            </a:r>
          </a:p>
        </p:txBody>
      </p:sp>
      <p:pic>
        <p:nvPicPr>
          <p:cNvPr id="265" name="Google Shape;226;p15" descr="Google Shape;226;p15"/>
          <p:cNvPicPr>
            <a:picLocks noChangeAspect="1"/>
          </p:cNvPicPr>
          <p:nvPr/>
        </p:nvPicPr>
        <p:blipFill>
          <a:blip r:embed="rId2"/>
          <a:stretch>
            <a:fillRect/>
          </a:stretch>
        </p:blipFill>
        <p:spPr>
          <a:xfrm>
            <a:off x="12496800" y="1828800"/>
            <a:ext cx="11887198" cy="1172354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67" name="Google Shape;231;p16"/>
          <p:cNvSpPr txBox="1"/>
          <p:nvPr/>
        </p:nvSpPr>
        <p:spPr>
          <a:xfrm>
            <a:off x="1184750" y="2539676"/>
            <a:ext cx="7825200" cy="1063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“Dirty water that I often don’t want to go into, can barely see the bottom. Litter everywhere.”</a:t>
            </a:r>
          </a:p>
        </p:txBody>
      </p:sp>
      <p:sp>
        <p:nvSpPr>
          <p:cNvPr id="268" name="Google Shape;232;p16"/>
          <p:cNvSpPr txBox="1"/>
          <p:nvPr/>
        </p:nvSpPr>
        <p:spPr>
          <a:xfrm>
            <a:off x="1184745" y="10154020"/>
            <a:ext cx="9457802" cy="1063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“Sewage spillages are particularly bad, lots of litter and debris in the river.”</a:t>
            </a:r>
          </a:p>
        </p:txBody>
      </p:sp>
      <p:sp>
        <p:nvSpPr>
          <p:cNvPr id="269" name="Google Shape;233;p16"/>
          <p:cNvSpPr txBox="1"/>
          <p:nvPr/>
        </p:nvSpPr>
        <p:spPr>
          <a:xfrm>
            <a:off x="1223535" y="6627356"/>
            <a:ext cx="8804700" cy="1063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“Agricultural runoff, over management of riverbank, biodiversity loss.”</a:t>
            </a:r>
          </a:p>
        </p:txBody>
      </p:sp>
      <p:sp>
        <p:nvSpPr>
          <p:cNvPr id="270" name="Google Shape;234;p16"/>
          <p:cNvSpPr txBox="1"/>
          <p:nvPr/>
        </p:nvSpPr>
        <p:spPr>
          <a:xfrm>
            <a:off x="3738741" y="4026689"/>
            <a:ext cx="7536300" cy="2175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“There appears to be little biodiversity and multiple sewage treatment plants feed into it, flushing inadequately treated sewage into the river.”</a:t>
            </a:r>
          </a:p>
        </p:txBody>
      </p:sp>
      <p:sp>
        <p:nvSpPr>
          <p:cNvPr id="271" name="Google Shape;235;p16"/>
          <p:cNvSpPr txBox="1"/>
          <p:nvPr/>
        </p:nvSpPr>
        <p:spPr>
          <a:xfrm>
            <a:off x="3512842" y="11788545"/>
            <a:ext cx="9054901" cy="1063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“Recent press regarding Dŵr Cymru's pollution of many rivers in Wales”</a:t>
            </a:r>
          </a:p>
        </p:txBody>
      </p:sp>
      <p:sp>
        <p:nvSpPr>
          <p:cNvPr id="272" name="Google Shape;236;p16"/>
          <p:cNvSpPr txBox="1"/>
          <p:nvPr/>
        </p:nvSpPr>
        <p:spPr>
          <a:xfrm>
            <a:off x="12244475" y="2645042"/>
            <a:ext cx="11065200" cy="6068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“Everything it touches dies. It was once full of reeds and plants, but now the river itself and the banks either side are dead. Although we frequently see king fishers, otters and other wildlife, the amount of fish is tiny. The water is grey and smells unclean compared to other rivers. It's widely regarded that this is due to the pollution from the water released by WW/DC and the 'cake' fertiliser supplier by the water companies that is spread on neighbouring farmland and washes into the river. Recently farmers have left silage bales along the river banks and they have been washed down stream, leaving huge amounts of plastic waste throughout the village of Peterston-super-Ely.”</a:t>
            </a:r>
          </a:p>
        </p:txBody>
      </p:sp>
      <p:sp>
        <p:nvSpPr>
          <p:cNvPr id="273" name="Google Shape;237;p16"/>
          <p:cNvSpPr txBox="1"/>
          <p:nvPr/>
        </p:nvSpPr>
        <p:spPr>
          <a:xfrm>
            <a:off x="3495425" y="8110630"/>
            <a:ext cx="8628000" cy="1619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“There is always a lot of rubbish in the river, when kayaking down there are car tyres and lots of other rubbish stuck on branches and in the water”</a:t>
            </a:r>
          </a:p>
        </p:txBody>
      </p:sp>
      <p:sp>
        <p:nvSpPr>
          <p:cNvPr id="274" name="Google Shape;238;p16"/>
          <p:cNvSpPr txBox="1"/>
          <p:nvPr/>
        </p:nvSpPr>
        <p:spPr>
          <a:xfrm>
            <a:off x="12673804" y="9593394"/>
            <a:ext cx="11253001" cy="3287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“There seem to have been more reports of sewage getting into the rivers in and around Cardiff in 2023 than previous years. Pretty grim stuff, especially as we and many others swim in the river in the summer months, and it's used by many people for things like kayaking and paddleboarding. We avoid it after rainfall, but not sure that's enough.”</a:t>
            </a:r>
          </a:p>
        </p:txBody>
      </p:sp>
      <p:sp>
        <p:nvSpPr>
          <p:cNvPr id="275" name="Google Shape;239;p16"/>
          <p:cNvSpPr txBox="1"/>
          <p:nvPr/>
        </p:nvSpPr>
        <p:spPr>
          <a:xfrm>
            <a:off x="1091675" y="1069293"/>
            <a:ext cx="9068400"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Perception of river quality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grpSp>
        <p:nvGrpSpPr>
          <p:cNvPr id="279" name="Google Shape;244;g2bdff91c70f_0_22"/>
          <p:cNvGrpSpPr/>
          <p:nvPr/>
        </p:nvGrpSpPr>
        <p:grpSpPr>
          <a:xfrm>
            <a:off x="1935401" y="1346100"/>
            <a:ext cx="20513175" cy="10157809"/>
            <a:chOff x="0" y="0"/>
            <a:chExt cx="20513174" cy="10157807"/>
          </a:xfrm>
        </p:grpSpPr>
        <p:pic>
          <p:nvPicPr>
            <p:cNvPr id="277" name="Google Shape;245;g2bdff91c70f_0_22" descr="Google Shape;245;g2bdff91c70f_0_22"/>
            <p:cNvPicPr>
              <a:picLocks noChangeAspect="1"/>
            </p:cNvPicPr>
            <p:nvPr/>
          </p:nvPicPr>
          <p:blipFill>
            <a:blip r:embed="rId2"/>
            <a:stretch>
              <a:fillRect/>
            </a:stretch>
          </p:blipFill>
          <p:spPr>
            <a:xfrm>
              <a:off x="196633" y="125553"/>
              <a:ext cx="20119903" cy="9691468"/>
            </a:xfrm>
            <a:prstGeom prst="rect">
              <a:avLst/>
            </a:prstGeom>
            <a:ln w="12700" cap="flat">
              <a:noFill/>
              <a:miter lim="400000"/>
            </a:ln>
            <a:effectLst/>
          </p:spPr>
        </p:pic>
        <p:pic>
          <p:nvPicPr>
            <p:cNvPr id="278" name="Google Shape;246;g2bdff91c70f_0_22" descr="Google Shape;246;g2bdff91c70f_0_22"/>
            <p:cNvPicPr>
              <a:picLocks noChangeAspect="1"/>
            </p:cNvPicPr>
            <p:nvPr/>
          </p:nvPicPr>
          <p:blipFill>
            <a:blip r:embed="rId3"/>
            <a:stretch>
              <a:fillRect/>
            </a:stretch>
          </p:blipFill>
          <p:spPr>
            <a:xfrm>
              <a:off x="0" y="0"/>
              <a:ext cx="20513175" cy="10157808"/>
            </a:xfrm>
            <a:prstGeom prst="rect">
              <a:avLst/>
            </a:prstGeom>
            <a:ln w="12700" cap="flat">
              <a:noFill/>
              <a:miter lim="400000"/>
            </a:ln>
            <a:effectLst/>
          </p:spPr>
        </p:pic>
      </p:grpSp>
      <p:sp>
        <p:nvSpPr>
          <p:cNvPr id="280" name="Google Shape;247;g2bdff91c70f_0_22"/>
          <p:cNvSpPr txBox="1"/>
          <p:nvPr/>
        </p:nvSpPr>
        <p:spPr>
          <a:xfrm>
            <a:off x="2949750" y="11682771"/>
            <a:ext cx="18485700" cy="50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90000"/>
              </a:lnSpc>
              <a:defRPr sz="3200">
                <a:latin typeface="Calibri"/>
                <a:ea typeface="Calibri"/>
                <a:cs typeface="Calibri"/>
                <a:sym typeface="Calibri"/>
              </a:defRPr>
            </a:lvl1pPr>
          </a:lstStyle>
          <a:p>
            <a:r>
              <a:t>A word cloud from responses indicates that respondents see pollution and sewage in their river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186" name="Google Shape;99;p2"/>
          <p:cNvSpPr txBox="1">
            <a:spLocks noGrp="1"/>
          </p:cNvSpPr>
          <p:nvPr>
            <p:ph type="title" idx="4294967295"/>
          </p:nvPr>
        </p:nvSpPr>
        <p:spPr>
          <a:xfrm>
            <a:off x="1232849" y="230050"/>
            <a:ext cx="21918302" cy="2587800"/>
          </a:xfrm>
          <a:prstGeom prst="rect">
            <a:avLst/>
          </a:prstGeom>
        </p:spPr>
        <p:txBody>
          <a:bodyPr lIns="105449" tIns="105449" rIns="105449" bIns="105449" anchor="ctr"/>
          <a:lstStyle/>
          <a:p>
            <a:pPr algn="l">
              <a:lnSpc>
                <a:spcPct val="115000"/>
              </a:lnSpc>
              <a:defRPr sz="6600">
                <a:solidFill>
                  <a:srgbClr val="164F5C"/>
                </a:solidFill>
                <a:latin typeface="Lato"/>
                <a:ea typeface="Lato"/>
                <a:cs typeface="Lato"/>
                <a:sym typeface="Lato"/>
              </a:defRPr>
            </a:pPr>
            <a:r>
              <a:t>South East Wales River Trust: Your River</a:t>
            </a:r>
            <a:r>
              <a:rPr>
                <a:solidFill>
                  <a:srgbClr val="000000"/>
                </a:solidFill>
                <a:latin typeface="+mn-lt"/>
                <a:ea typeface="+mn-ea"/>
                <a:cs typeface="+mn-cs"/>
                <a:sym typeface="Arial"/>
              </a:rPr>
              <a:t>: </a:t>
            </a:r>
            <a:r>
              <a:t>Summary</a:t>
            </a:r>
          </a:p>
        </p:txBody>
      </p:sp>
      <p:sp>
        <p:nvSpPr>
          <p:cNvPr id="187" name="Google Shape;100;p2"/>
          <p:cNvSpPr txBox="1">
            <a:spLocks noGrp="1"/>
          </p:cNvSpPr>
          <p:nvPr>
            <p:ph type="body" idx="1"/>
          </p:nvPr>
        </p:nvSpPr>
        <p:spPr>
          <a:xfrm>
            <a:off x="1219200" y="3208074"/>
            <a:ext cx="21945600" cy="6194702"/>
          </a:xfrm>
          <a:prstGeom prst="rect">
            <a:avLst/>
          </a:prstGeom>
        </p:spPr>
        <p:txBody>
          <a:bodyPr/>
          <a:lstStyle/>
          <a:p>
            <a:pPr marL="0" indent="0">
              <a:lnSpc>
                <a:spcPct val="115000"/>
              </a:lnSpc>
              <a:buSzTx/>
              <a:buNone/>
              <a:defRPr sz="3200">
                <a:latin typeface="Calibri"/>
                <a:ea typeface="Calibri"/>
                <a:cs typeface="Calibri"/>
                <a:sym typeface="Calibri"/>
              </a:defRPr>
            </a:pPr>
            <a:r>
              <a:t>SEWRT has been successful in receiving a National Lottery Heritage Fund grant to conserve the stretch of the river Ely between St Fagans and Miskin. </a:t>
            </a:r>
          </a:p>
          <a:p>
            <a:pPr marL="0" indent="0">
              <a:lnSpc>
                <a:spcPct val="115000"/>
              </a:lnSpc>
              <a:buSzTx/>
              <a:buNone/>
              <a:defRPr sz="3200">
                <a:latin typeface="Calibri"/>
                <a:ea typeface="Calibri"/>
                <a:cs typeface="Calibri"/>
                <a:sym typeface="Calibri"/>
              </a:defRPr>
            </a:pPr>
            <a:r>
              <a:t>A survey exploring connection to the river, perception of river quality and interest in engaging with the work of SEWRT received 39 responses:</a:t>
            </a:r>
          </a:p>
          <a:p>
            <a:pPr indent="-431800">
              <a:lnSpc>
                <a:spcPct val="115000"/>
              </a:lnSpc>
              <a:buSzPts val="3200"/>
              <a:buFont typeface="Calibri"/>
              <a:defRPr sz="3200">
                <a:latin typeface="Calibri"/>
                <a:ea typeface="Calibri"/>
                <a:cs typeface="Calibri"/>
                <a:sym typeface="Calibri"/>
              </a:defRPr>
            </a:pPr>
            <a:r>
              <a:t>The majority of respondents use the river to access nature and walking. Health and wellbeing were also recognised benefits</a:t>
            </a:r>
          </a:p>
          <a:p>
            <a:pPr indent="-431800">
              <a:lnSpc>
                <a:spcPct val="115000"/>
              </a:lnSpc>
              <a:spcBef>
                <a:spcPts val="0"/>
              </a:spcBef>
              <a:buSzPts val="3200"/>
              <a:buFont typeface="Calibri"/>
              <a:defRPr sz="3200">
                <a:latin typeface="Calibri"/>
                <a:ea typeface="Calibri"/>
                <a:cs typeface="Calibri"/>
                <a:sym typeface="Calibri"/>
              </a:defRPr>
            </a:pPr>
            <a:r>
              <a:t>54% believe their river to be unhealthy</a:t>
            </a:r>
          </a:p>
          <a:p>
            <a:pPr indent="-431800">
              <a:lnSpc>
                <a:spcPct val="115000"/>
              </a:lnSpc>
              <a:spcBef>
                <a:spcPts val="0"/>
              </a:spcBef>
              <a:buSzPts val="3200"/>
              <a:buFont typeface="Calibri"/>
              <a:defRPr sz="3200">
                <a:latin typeface="Calibri"/>
                <a:ea typeface="Calibri"/>
                <a:cs typeface="Calibri"/>
                <a:sym typeface="Calibri"/>
              </a:defRPr>
            </a:pPr>
            <a:r>
              <a:t>Pollution and Sewage are perceived to be the main reason</a:t>
            </a:r>
          </a:p>
          <a:p>
            <a:pPr indent="-431800">
              <a:lnSpc>
                <a:spcPct val="115000"/>
              </a:lnSpc>
              <a:spcBef>
                <a:spcPts val="0"/>
              </a:spcBef>
              <a:buSzPts val="3200"/>
              <a:buFont typeface="Calibri"/>
              <a:defRPr sz="3200">
                <a:latin typeface="Calibri"/>
                <a:ea typeface="Calibri"/>
                <a:cs typeface="Calibri"/>
                <a:sym typeface="Calibri"/>
              </a:defRPr>
            </a:pPr>
            <a:r>
              <a:t>56% are interested in the work of SEWRT</a:t>
            </a:r>
          </a:p>
          <a:p>
            <a:pPr indent="-431800">
              <a:lnSpc>
                <a:spcPct val="115000"/>
              </a:lnSpc>
              <a:spcBef>
                <a:spcPts val="0"/>
              </a:spcBef>
              <a:buSzPts val="3200"/>
              <a:buFont typeface="Calibri"/>
              <a:defRPr sz="3200">
                <a:latin typeface="Calibri"/>
                <a:ea typeface="Calibri"/>
                <a:cs typeface="Calibri"/>
                <a:sym typeface="Calibri"/>
              </a:defRPr>
            </a:pPr>
            <a:r>
              <a:t>Response indicates there is an interest in engaging with activities which also support the river and the environment.</a:t>
            </a:r>
          </a:p>
        </p:txBody>
      </p:sp>
      <p:pic>
        <p:nvPicPr>
          <p:cNvPr id="188" name="Google Shape;101;p2" descr="Google Shape;101;p2"/>
          <p:cNvPicPr>
            <a:picLocks noChangeAspect="1"/>
          </p:cNvPicPr>
          <p:nvPr/>
        </p:nvPicPr>
        <p:blipFill>
          <a:blip r:embed="rId2"/>
          <a:stretch>
            <a:fillRect/>
          </a:stretch>
        </p:blipFill>
        <p:spPr>
          <a:xfrm>
            <a:off x="5492150" y="9555174"/>
            <a:ext cx="12939625" cy="339592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82" name="Google Shape;252;p17"/>
          <p:cNvSpPr txBox="1"/>
          <p:nvPr/>
        </p:nvSpPr>
        <p:spPr>
          <a:xfrm>
            <a:off x="1091675" y="2229272"/>
            <a:ext cx="10324501" cy="7894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The majority of respondents indicated they were aware of, and had seen, at least 1 non-native species near their river. However, there was a good range of other species observed with everyone reporting seeing at least one native species.</a:t>
            </a:r>
          </a:p>
          <a:p>
            <a:pPr>
              <a:lnSpc>
                <a:spcPct val="115000"/>
              </a:lnSpc>
              <a:spcBef>
                <a:spcPts val="2400"/>
              </a:spcBef>
              <a:defRPr sz="3200">
                <a:latin typeface="Calibri"/>
                <a:ea typeface="Calibri"/>
                <a:cs typeface="Calibri"/>
                <a:sym typeface="Calibri"/>
              </a:defRPr>
            </a:pPr>
            <a:r>
              <a:t>8 respondents identified having seen Monkshood (Wolf’s Bane)</a:t>
            </a:r>
          </a:p>
          <a:p>
            <a:pPr>
              <a:lnSpc>
                <a:spcPct val="115000"/>
              </a:lnSpc>
              <a:spcBef>
                <a:spcPts val="2400"/>
              </a:spcBef>
              <a:defRPr sz="3200">
                <a:latin typeface="Calibri"/>
                <a:ea typeface="Calibri"/>
                <a:cs typeface="Calibri"/>
                <a:sym typeface="Calibri"/>
              </a:defRPr>
            </a:pPr>
            <a:r>
              <a:t>Other examples include perch, kites, rats and whitethroat. </a:t>
            </a:r>
          </a:p>
          <a:p>
            <a:pPr>
              <a:lnSpc>
                <a:spcPct val="115000"/>
              </a:lnSpc>
              <a:defRPr sz="3200">
                <a:latin typeface="Calibri"/>
                <a:ea typeface="Calibri"/>
                <a:cs typeface="Calibri"/>
                <a:sym typeface="Calibri"/>
              </a:defRPr>
            </a:pPr>
            <a:br/>
            <a:r>
              <a:t>One person indicated they had been observing their river for over 50 years.</a:t>
            </a:r>
          </a:p>
          <a:p>
            <a:pPr>
              <a:lnSpc>
                <a:spcPct val="115000"/>
              </a:lnSpc>
              <a:spcBef>
                <a:spcPts val="2400"/>
              </a:spcBef>
              <a:defRPr sz="3200">
                <a:latin typeface="Calibri"/>
                <a:ea typeface="Calibri"/>
                <a:cs typeface="Calibri"/>
                <a:sym typeface="Calibri"/>
              </a:defRPr>
            </a:pPr>
            <a:r>
              <a:t>Another identified a reduction in water voles caused by mink.</a:t>
            </a:r>
          </a:p>
        </p:txBody>
      </p:sp>
      <p:pic>
        <p:nvPicPr>
          <p:cNvPr id="283" name="Google Shape;253;p17" descr="Google Shape;253;p17"/>
          <p:cNvPicPr>
            <a:picLocks noChangeAspect="1"/>
          </p:cNvPicPr>
          <p:nvPr/>
        </p:nvPicPr>
        <p:blipFill>
          <a:blip r:embed="rId2"/>
          <a:srcRect l="11554" r="21267"/>
          <a:stretch>
            <a:fillRect/>
          </a:stretch>
        </p:blipFill>
        <p:spPr>
          <a:xfrm>
            <a:off x="12111325" y="2262074"/>
            <a:ext cx="11815473" cy="9287776"/>
          </a:xfrm>
          <a:prstGeom prst="rect">
            <a:avLst/>
          </a:prstGeom>
          <a:ln w="12700">
            <a:miter lim="400000"/>
          </a:ln>
        </p:spPr>
      </p:pic>
      <p:sp>
        <p:nvSpPr>
          <p:cNvPr id="284" name="Google Shape;254;p17"/>
          <p:cNvSpPr txBox="1"/>
          <p:nvPr/>
        </p:nvSpPr>
        <p:spPr>
          <a:xfrm>
            <a:off x="12111325" y="11732077"/>
            <a:ext cx="11815501" cy="961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lnSpc>
                <a:spcPct val="90000"/>
              </a:lnSpc>
              <a:defRPr sz="3200">
                <a:latin typeface="Calibri"/>
                <a:ea typeface="Calibri"/>
                <a:cs typeface="Calibri"/>
                <a:sym typeface="Calibri"/>
              </a:defRPr>
            </a:pPr>
            <a:r>
              <a:t>A word cloud indicating the range of nature and wildlife seen by </a:t>
            </a:r>
            <a:br/>
            <a:r>
              <a:t>the respondents.</a:t>
            </a:r>
          </a:p>
        </p:txBody>
      </p:sp>
      <p:sp>
        <p:nvSpPr>
          <p:cNvPr id="285" name="Google Shape;256;p17"/>
          <p:cNvSpPr txBox="1"/>
          <p:nvPr/>
        </p:nvSpPr>
        <p:spPr>
          <a:xfrm>
            <a:off x="1091675" y="993093"/>
            <a:ext cx="12981600"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Perception of river quality: nature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87" name="Google Shape;261;p18"/>
          <p:cNvSpPr txBox="1"/>
          <p:nvPr/>
        </p:nvSpPr>
        <p:spPr>
          <a:xfrm>
            <a:off x="1128976" y="2241494"/>
            <a:ext cx="11139600" cy="3287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15000"/>
              </a:lnSpc>
              <a:defRPr sz="3200">
                <a:latin typeface="Calibri"/>
                <a:ea typeface="Calibri"/>
                <a:cs typeface="Calibri"/>
                <a:sym typeface="Calibri"/>
              </a:defRPr>
            </a:lvl1pPr>
          </a:lstStyle>
          <a:p>
            <a:r>
              <a:t>One purpose of the survey was to support SEWRT to build relationships and plan activities. 56% of the people who responded indicated they would like to stay in touch and hear more about the work of SEWRT. 14 of these indicated they would like to actively be involved either through events or in the work of SEWRT.</a:t>
            </a:r>
          </a:p>
        </p:txBody>
      </p:sp>
      <p:sp>
        <p:nvSpPr>
          <p:cNvPr id="288" name="Google Shape;262;p18"/>
          <p:cNvSpPr txBox="1"/>
          <p:nvPr/>
        </p:nvSpPr>
        <p:spPr>
          <a:xfrm>
            <a:off x="1128974" y="1074768"/>
            <a:ext cx="14362801"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Connection to people and communities</a:t>
            </a:r>
          </a:p>
        </p:txBody>
      </p:sp>
      <p:pic>
        <p:nvPicPr>
          <p:cNvPr id="289" name="Google Shape;263;p18" descr="Google Shape;263;p18"/>
          <p:cNvPicPr>
            <a:picLocks noChangeAspect="1"/>
          </p:cNvPicPr>
          <p:nvPr/>
        </p:nvPicPr>
        <p:blipFill>
          <a:blip r:embed="rId2"/>
          <a:stretch>
            <a:fillRect/>
          </a:stretch>
        </p:blipFill>
        <p:spPr>
          <a:xfrm>
            <a:off x="13745328" y="4163410"/>
            <a:ext cx="8507989" cy="6380995"/>
          </a:xfrm>
          <a:prstGeom prst="rect">
            <a:avLst/>
          </a:prstGeom>
          <a:ln w="12700">
            <a:miter lim="400000"/>
          </a:ln>
        </p:spPr>
      </p:pic>
      <p:graphicFrame>
        <p:nvGraphicFramePr>
          <p:cNvPr id="290" name="Google Shape;264;p18"/>
          <p:cNvGraphicFramePr/>
          <p:nvPr/>
        </p:nvGraphicFramePr>
        <p:xfrm>
          <a:off x="1205242" y="5953021"/>
          <a:ext cx="10832000" cy="6023550"/>
        </p:xfrm>
        <a:graphic>
          <a:graphicData uri="http://schemas.openxmlformats.org/drawingml/2006/table">
            <a:tbl>
              <a:tblPr firstRow="1" firstCol="1">
                <a:tableStyleId>{4C3C2611-4C71-4FC5-86AE-919BDF0F9419}</a:tableStyleId>
              </a:tblPr>
              <a:tblGrid>
                <a:gridCol w="9550725">
                  <a:extLst>
                    <a:ext uri="{9D8B030D-6E8A-4147-A177-3AD203B41FA5}">
                      <a16:colId xmlns:a16="http://schemas.microsoft.com/office/drawing/2014/main" val="20000"/>
                    </a:ext>
                  </a:extLst>
                </a:gridCol>
                <a:gridCol w="1281275">
                  <a:extLst>
                    <a:ext uri="{9D8B030D-6E8A-4147-A177-3AD203B41FA5}">
                      <a16:colId xmlns:a16="http://schemas.microsoft.com/office/drawing/2014/main" val="20001"/>
                    </a:ext>
                  </a:extLst>
                </a:gridCol>
              </a:tblGrid>
              <a:tr h="1086200">
                <a:tc>
                  <a:txBody>
                    <a:bodyPr/>
                    <a:lstStyle/>
                    <a:p>
                      <a:pPr algn="l">
                        <a:defRPr sz="1800" b="0"/>
                      </a:pPr>
                      <a:r>
                        <a:rPr sz="3200" b="1">
                          <a:latin typeface="Calibri"/>
                          <a:ea typeface="Calibri"/>
                          <a:cs typeface="Calibri"/>
                          <a:sym typeface="Calibri"/>
                        </a:rPr>
                        <a:t>Would you like us to stay in touch with you?</a:t>
                      </a:r>
                    </a:p>
                  </a:txBody>
                  <a:tcPr marL="50800" marR="50800" marT="50800" marB="50800" anchor="ctr" horzOverflow="overflow">
                    <a:lnL w="12700">
                      <a:solidFill>
                        <a:srgbClr val="000000"/>
                      </a:solidFill>
                    </a:lnL>
                    <a:lnR w="12700">
                      <a:solidFill>
                        <a:srgbClr val="000000"/>
                      </a:solidFill>
                    </a:lnR>
                    <a:solidFill>
                      <a:srgbClr val="154F5B">
                        <a:alpha val="38130"/>
                      </a:srgbClr>
                    </a:solidFill>
                  </a:tcPr>
                </a:tc>
                <a:tc>
                  <a:txBody>
                    <a:bodyPr/>
                    <a:lstStyle/>
                    <a:p>
                      <a:pPr algn="l">
                        <a:defRPr sz="1400"/>
                      </a:pPr>
                      <a:endParaRPr/>
                    </a:p>
                  </a:txBody>
                  <a:tcPr marL="50800" marR="50800" marT="50800" marB="50800" anchor="ctr" horzOverflow="overflow">
                    <a:lnL w="12700">
                      <a:solidFill>
                        <a:srgbClr val="000000"/>
                      </a:solidFill>
                    </a:lnL>
                    <a:lnR w="12700">
                      <a:solidFill>
                        <a:srgbClr val="000000"/>
                      </a:solidFill>
                    </a:lnR>
                    <a:solidFill>
                      <a:srgbClr val="154F5B">
                        <a:alpha val="38130"/>
                      </a:srgbClr>
                    </a:solidFill>
                  </a:tcPr>
                </a:tc>
                <a:extLst>
                  <a:ext uri="{0D108BD9-81ED-4DB2-BD59-A6C34878D82A}">
                    <a16:rowId xmlns:a16="http://schemas.microsoft.com/office/drawing/2014/main" val="10000"/>
                  </a:ext>
                </a:extLst>
              </a:tr>
              <a:tr h="1685700">
                <a:tc>
                  <a:txBody>
                    <a:bodyPr/>
                    <a:lstStyle/>
                    <a:p>
                      <a:pPr algn="l">
                        <a:defRPr sz="1800" b="0"/>
                      </a:pPr>
                      <a:r>
                        <a:rPr sz="3200">
                          <a:latin typeface="Calibri"/>
                          <a:ea typeface="Calibri"/>
                          <a:cs typeface="Calibri"/>
                          <a:sym typeface="Calibri"/>
                        </a:rPr>
                        <a:t>Yes - I only want to know more about the RePrEEV project and how you use this data</a:t>
                      </a:r>
                    </a:p>
                  </a:txBody>
                  <a:tcPr marL="50800" marR="50800" marT="50800" marB="50800" anchor="ctr" horzOverflow="overflow">
                    <a:lnR w="12700">
                      <a:solidFill>
                        <a:srgbClr val="000000"/>
                      </a:solidFill>
                    </a:lnR>
                  </a:tcPr>
                </a:tc>
                <a:tc>
                  <a:txBody>
                    <a:bodyPr/>
                    <a:lstStyle/>
                    <a:p>
                      <a:pPr>
                        <a:defRPr sz="1800"/>
                      </a:pPr>
                      <a:r>
                        <a:rPr sz="3200">
                          <a:latin typeface="Calibri"/>
                          <a:ea typeface="Calibri"/>
                          <a:cs typeface="Calibri"/>
                          <a:sym typeface="Calibri"/>
                        </a:rPr>
                        <a:t>8</a:t>
                      </a:r>
                    </a:p>
                  </a:txBody>
                  <a:tcPr marL="50800" marR="50800" marT="50800" marB="50800" anchor="ctr" horzOverflow="overflow">
                    <a:lnL w="12700">
                      <a:solidFill>
                        <a:srgbClr val="000000"/>
                      </a:solidFill>
                    </a:lnL>
                    <a:lnR w="12700">
                      <a:solidFill>
                        <a:srgbClr val="000000"/>
                      </a:solidFill>
                    </a:lnR>
                  </a:tcPr>
                </a:tc>
                <a:extLst>
                  <a:ext uri="{0D108BD9-81ED-4DB2-BD59-A6C34878D82A}">
                    <a16:rowId xmlns:a16="http://schemas.microsoft.com/office/drawing/2014/main" val="10001"/>
                  </a:ext>
                </a:extLst>
              </a:tr>
              <a:tr h="1551200">
                <a:tc>
                  <a:txBody>
                    <a:bodyPr/>
                    <a:lstStyle/>
                    <a:p>
                      <a:pPr algn="l">
                        <a:defRPr sz="1800" b="0"/>
                      </a:pPr>
                      <a:r>
                        <a:rPr sz="3200">
                          <a:latin typeface="Calibri"/>
                          <a:ea typeface="Calibri"/>
                          <a:cs typeface="Calibri"/>
                          <a:sym typeface="Calibri"/>
                        </a:rPr>
                        <a:t>Yes - I would just like to know about the different events and activities you run</a:t>
                      </a:r>
                    </a:p>
                  </a:txBody>
                  <a:tcPr marL="50800" marR="50800" marT="50800" marB="50800" anchor="ctr" horzOverflow="overflow">
                    <a:lnR w="12700">
                      <a:solidFill>
                        <a:srgbClr val="000000"/>
                      </a:solidFill>
                    </a:lnR>
                  </a:tcPr>
                </a:tc>
                <a:tc>
                  <a:txBody>
                    <a:bodyPr/>
                    <a:lstStyle/>
                    <a:p>
                      <a:pPr>
                        <a:defRPr sz="1800"/>
                      </a:pPr>
                      <a:r>
                        <a:rPr sz="3200">
                          <a:latin typeface="Calibri"/>
                          <a:ea typeface="Calibri"/>
                          <a:cs typeface="Calibri"/>
                          <a:sym typeface="Calibri"/>
                        </a:rPr>
                        <a:t>5</a:t>
                      </a:r>
                    </a:p>
                  </a:txBody>
                  <a:tcPr marL="50800" marR="50800" marT="50800" marB="50800" anchor="ctr" horzOverflow="overflow">
                    <a:lnL w="12700">
                      <a:solidFill>
                        <a:srgbClr val="000000"/>
                      </a:solidFill>
                    </a:lnL>
                    <a:lnR w="12700">
                      <a:solidFill>
                        <a:srgbClr val="000000"/>
                      </a:solidFill>
                    </a:lnR>
                  </a:tcPr>
                </a:tc>
                <a:extLst>
                  <a:ext uri="{0D108BD9-81ED-4DB2-BD59-A6C34878D82A}">
                    <a16:rowId xmlns:a16="http://schemas.microsoft.com/office/drawing/2014/main" val="10002"/>
                  </a:ext>
                </a:extLst>
              </a:tr>
              <a:tr h="1700450">
                <a:tc>
                  <a:txBody>
                    <a:bodyPr/>
                    <a:lstStyle/>
                    <a:p>
                      <a:pPr algn="l">
                        <a:defRPr sz="1800" b="0"/>
                      </a:pPr>
                      <a:r>
                        <a:rPr sz="3200">
                          <a:latin typeface="Calibri"/>
                          <a:ea typeface="Calibri"/>
                          <a:cs typeface="Calibri"/>
                          <a:sym typeface="Calibri"/>
                        </a:rPr>
                        <a:t>Yes - Please keep me up to date on all aspects of your work and the different ways I can be involved</a:t>
                      </a:r>
                    </a:p>
                  </a:txBody>
                  <a:tcPr marL="50800" marR="50800" marT="50800" marB="50800" anchor="ctr" horzOverflow="overflow">
                    <a:lnR w="12700">
                      <a:solidFill>
                        <a:srgbClr val="000000"/>
                      </a:solidFill>
                    </a:lnR>
                    <a:lnB w="12700">
                      <a:solidFill>
                        <a:srgbClr val="000000"/>
                      </a:solidFill>
                    </a:lnB>
                  </a:tcPr>
                </a:tc>
                <a:tc>
                  <a:txBody>
                    <a:bodyPr/>
                    <a:lstStyle/>
                    <a:p>
                      <a:pPr>
                        <a:defRPr sz="1800"/>
                      </a:pPr>
                      <a:r>
                        <a:rPr sz="3200">
                          <a:latin typeface="Calibri"/>
                          <a:ea typeface="Calibri"/>
                          <a:cs typeface="Calibri"/>
                          <a:sym typeface="Calibri"/>
                        </a:rPr>
                        <a:t>9</a:t>
                      </a:r>
                    </a:p>
                  </a:txBody>
                  <a:tcPr marL="50800" marR="50800" marT="50800" marB="50800" anchor="ctr" horzOverflow="overflow">
                    <a:lnL w="12700">
                      <a:solidFill>
                        <a:srgbClr val="000000"/>
                      </a:solidFill>
                    </a:lnL>
                    <a:lnR w="12700">
                      <a:solidFill>
                        <a:srgbClr val="000000"/>
                      </a:solidFill>
                    </a:lnR>
                    <a:lnB w="12700">
                      <a:solidFill>
                        <a:srgbClr val="000000"/>
                      </a:solidFill>
                    </a:lnB>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92" name="Google Shape;269;p19"/>
          <p:cNvSpPr txBox="1"/>
          <p:nvPr/>
        </p:nvSpPr>
        <p:spPr>
          <a:xfrm>
            <a:off x="18002800" y="7541031"/>
            <a:ext cx="5471701" cy="573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400">
                <a:latin typeface="Calibri"/>
                <a:ea typeface="Calibri"/>
                <a:cs typeface="Calibri"/>
                <a:sym typeface="Calibri"/>
              </a:defRPr>
            </a:lvl1pPr>
          </a:lstStyle>
          <a:p>
            <a:r>
              <a:rPr dirty="0"/>
              <a:t>Activities people would like</a:t>
            </a:r>
            <a:r>
              <a:rPr lang="en-GB"/>
              <a:t> </a:t>
            </a:r>
            <a:endParaRPr dirty="0"/>
          </a:p>
        </p:txBody>
      </p:sp>
      <p:sp>
        <p:nvSpPr>
          <p:cNvPr id="293" name="Google Shape;270;p19"/>
          <p:cNvSpPr txBox="1"/>
          <p:nvPr/>
        </p:nvSpPr>
        <p:spPr>
          <a:xfrm>
            <a:off x="15945085" y="9687052"/>
            <a:ext cx="7707601" cy="2907705"/>
          </a:xfrm>
          <a:prstGeom prst="rect">
            <a:avLst/>
          </a:prstGeom>
          <a:solidFill>
            <a:srgbClr val="154F5B">
              <a:alpha val="3813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65759" indent="365759" algn="ctr">
              <a:defRPr sz="3200"/>
            </a:lvl1pPr>
          </a:lstStyle>
          <a:p>
            <a:r>
              <a:t>Activities which provide information about local habitats and species will also encourage people to access the river. Litter clearance and habitat improvement will engage people and benefit the river.</a:t>
            </a:r>
          </a:p>
        </p:txBody>
      </p:sp>
      <p:sp>
        <p:nvSpPr>
          <p:cNvPr id="294" name="Google Shape;271;p19"/>
          <p:cNvSpPr txBox="1"/>
          <p:nvPr/>
        </p:nvSpPr>
        <p:spPr>
          <a:xfrm>
            <a:off x="1142999" y="3077360"/>
            <a:ext cx="8224502" cy="1967906"/>
          </a:xfrm>
          <a:prstGeom prst="rect">
            <a:avLst/>
          </a:prstGeom>
          <a:solidFill>
            <a:srgbClr val="154F5B">
              <a:alpha val="3813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65759" indent="365759" algn="ctr">
              <a:defRPr sz="3200"/>
            </a:lvl1pPr>
          </a:lstStyle>
          <a:p>
            <a:r>
              <a:t>There is a link between the activities SEWRT can provide and the ways in which SEWRT can support people to use the river.</a:t>
            </a:r>
          </a:p>
        </p:txBody>
      </p:sp>
      <p:sp>
        <p:nvSpPr>
          <p:cNvPr id="295" name="Google Shape;272;p19"/>
          <p:cNvSpPr txBox="1"/>
          <p:nvPr/>
        </p:nvSpPr>
        <p:spPr>
          <a:xfrm>
            <a:off x="1142999" y="322604"/>
            <a:ext cx="14362801" cy="1822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6400" b="1">
                <a:latin typeface="Calibri"/>
                <a:ea typeface="Calibri"/>
                <a:cs typeface="Calibri"/>
                <a:sym typeface="Calibri"/>
              </a:defRPr>
            </a:pPr>
            <a:r>
              <a:t>Connection to people and </a:t>
            </a:r>
          </a:p>
          <a:p>
            <a:pPr>
              <a:lnSpc>
                <a:spcPct val="90000"/>
              </a:lnSpc>
              <a:defRPr sz="6400" b="1">
                <a:latin typeface="Calibri"/>
                <a:ea typeface="Calibri"/>
                <a:cs typeface="Calibri"/>
                <a:sym typeface="Calibri"/>
              </a:defRPr>
            </a:pPr>
            <a:r>
              <a:t>communities</a:t>
            </a:r>
          </a:p>
        </p:txBody>
      </p:sp>
      <p:pic>
        <p:nvPicPr>
          <p:cNvPr id="296" name="Google Shape;273;p19" descr="Google Shape;273;p19"/>
          <p:cNvPicPr>
            <a:picLocks noChangeAspect="1"/>
          </p:cNvPicPr>
          <p:nvPr/>
        </p:nvPicPr>
        <p:blipFill>
          <a:blip r:embed="rId2"/>
          <a:stretch>
            <a:fillRect/>
          </a:stretch>
        </p:blipFill>
        <p:spPr>
          <a:xfrm>
            <a:off x="1143000" y="5950949"/>
            <a:ext cx="11235699" cy="7274802"/>
          </a:xfrm>
          <a:prstGeom prst="rect">
            <a:avLst/>
          </a:prstGeom>
          <a:ln w="12700">
            <a:miter lim="400000"/>
          </a:ln>
        </p:spPr>
      </p:pic>
      <p:pic>
        <p:nvPicPr>
          <p:cNvPr id="297" name="Google Shape;274;p19" descr="Google Shape;274;p19"/>
          <p:cNvPicPr>
            <a:picLocks noChangeAspect="1"/>
          </p:cNvPicPr>
          <p:nvPr/>
        </p:nvPicPr>
        <p:blipFill>
          <a:blip r:embed="rId3"/>
          <a:stretch>
            <a:fillRect/>
          </a:stretch>
        </p:blipFill>
        <p:spPr>
          <a:xfrm>
            <a:off x="11479024" y="618599"/>
            <a:ext cx="12729479" cy="658252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99" name="Google Shape;279;p20"/>
          <p:cNvSpPr txBox="1"/>
          <p:nvPr/>
        </p:nvSpPr>
        <p:spPr>
          <a:xfrm>
            <a:off x="1142999" y="2232585"/>
            <a:ext cx="11049001" cy="2480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While pollution and water quality factor highly the issue of access was also raised throughout the survey. </a:t>
            </a:r>
          </a:p>
          <a:p>
            <a:pPr>
              <a:lnSpc>
                <a:spcPct val="115000"/>
              </a:lnSpc>
              <a:spcBef>
                <a:spcPts val="2400"/>
              </a:spcBef>
              <a:defRPr sz="3200">
                <a:latin typeface="Calibri"/>
                <a:ea typeface="Calibri"/>
                <a:cs typeface="Calibri"/>
                <a:sym typeface="Calibri"/>
              </a:defRPr>
            </a:pPr>
            <a:r>
              <a:t>This includes physical access to the river as well as accessible activities for people to join.</a:t>
            </a:r>
          </a:p>
        </p:txBody>
      </p:sp>
      <p:sp>
        <p:nvSpPr>
          <p:cNvPr id="300" name="Google Shape;280;p20"/>
          <p:cNvSpPr/>
          <p:nvPr/>
        </p:nvSpPr>
        <p:spPr>
          <a:xfrm>
            <a:off x="17020655" y="5055856"/>
            <a:ext cx="4763665" cy="392023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288"/>
                  <a:pt x="0" y="9577"/>
                </a:cubicBezTo>
                <a:cubicBezTo>
                  <a:pt x="0" y="12173"/>
                  <a:pt x="1170" y="14522"/>
                  <a:pt x="3062" y="16247"/>
                </a:cubicBezTo>
                <a:lnTo>
                  <a:pt x="132" y="21600"/>
                </a:lnTo>
                <a:lnTo>
                  <a:pt x="5478" y="17904"/>
                </a:lnTo>
                <a:cubicBezTo>
                  <a:pt x="7050" y="18695"/>
                  <a:pt x="8863" y="19152"/>
                  <a:pt x="10799" y="19152"/>
                </a:cubicBezTo>
                <a:cubicBezTo>
                  <a:pt x="16764" y="19152"/>
                  <a:pt x="21600" y="14866"/>
                  <a:pt x="21600" y="9577"/>
                </a:cubicBezTo>
                <a:cubicBezTo>
                  <a:pt x="21600" y="4288"/>
                  <a:pt x="16764" y="0"/>
                  <a:pt x="10799" y="0"/>
                </a:cubicBezTo>
                <a:close/>
              </a:path>
            </a:pathLst>
          </a:custGeom>
          <a:solidFill>
            <a:srgbClr val="154F5B"/>
          </a:solidFill>
          <a:ln w="12700">
            <a:miter lim="400000"/>
          </a:ln>
        </p:spPr>
        <p:txBody>
          <a:bodyPr lIns="0" tIns="0" rIns="0" bIns="0" anchor="ctr"/>
          <a:lstStyle/>
          <a:p>
            <a:pPr algn="ctr">
              <a:defRPr sz="3200"/>
            </a:pPr>
            <a:endParaRPr/>
          </a:p>
        </p:txBody>
      </p:sp>
      <p:sp>
        <p:nvSpPr>
          <p:cNvPr id="301" name="Google Shape;281;p20"/>
          <p:cNvSpPr txBox="1"/>
          <p:nvPr/>
        </p:nvSpPr>
        <p:spPr>
          <a:xfrm>
            <a:off x="17564498" y="6161051"/>
            <a:ext cx="4072201" cy="1025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300">
                <a:solidFill>
                  <a:srgbClr val="FFFFFF"/>
                </a:solidFill>
                <a:latin typeface="Calibri"/>
                <a:ea typeface="Calibri"/>
                <a:cs typeface="Calibri"/>
                <a:sym typeface="Calibri"/>
              </a:defRPr>
            </a:lvl1pPr>
          </a:lstStyle>
          <a:p>
            <a:r>
              <a:t>My kids would love to be involved in a project</a:t>
            </a:r>
          </a:p>
        </p:txBody>
      </p:sp>
      <p:sp>
        <p:nvSpPr>
          <p:cNvPr id="302" name="Google Shape;282;p20"/>
          <p:cNvSpPr/>
          <p:nvPr/>
        </p:nvSpPr>
        <p:spPr>
          <a:xfrm>
            <a:off x="1257870" y="5460872"/>
            <a:ext cx="6367194" cy="392023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16766" y="0"/>
                  <a:pt x="21600" y="4288"/>
                  <a:pt x="21600" y="9577"/>
                </a:cubicBezTo>
                <a:cubicBezTo>
                  <a:pt x="21600" y="12173"/>
                  <a:pt x="20430" y="14522"/>
                  <a:pt x="18538" y="16247"/>
                </a:cubicBezTo>
                <a:lnTo>
                  <a:pt x="21468" y="21600"/>
                </a:lnTo>
                <a:lnTo>
                  <a:pt x="16122" y="17904"/>
                </a:lnTo>
                <a:cubicBezTo>
                  <a:pt x="14550" y="18695"/>
                  <a:pt x="12737" y="19152"/>
                  <a:pt x="10801" y="19152"/>
                </a:cubicBezTo>
                <a:cubicBezTo>
                  <a:pt x="4836" y="19152"/>
                  <a:pt x="0" y="14866"/>
                  <a:pt x="0" y="9577"/>
                </a:cubicBezTo>
                <a:cubicBezTo>
                  <a:pt x="0" y="4288"/>
                  <a:pt x="4836" y="0"/>
                  <a:pt x="10801" y="0"/>
                </a:cubicBezTo>
                <a:close/>
              </a:path>
            </a:pathLst>
          </a:custGeom>
          <a:solidFill>
            <a:srgbClr val="822268"/>
          </a:solidFill>
          <a:ln w="12700">
            <a:miter lim="400000"/>
          </a:ln>
        </p:spPr>
        <p:txBody>
          <a:bodyPr lIns="0" tIns="0" rIns="0" bIns="0" anchor="ctr"/>
          <a:lstStyle/>
          <a:p>
            <a:pPr algn="ctr">
              <a:defRPr sz="3200"/>
            </a:pPr>
            <a:endParaRPr/>
          </a:p>
        </p:txBody>
      </p:sp>
      <p:sp>
        <p:nvSpPr>
          <p:cNvPr id="303" name="Google Shape;283;p20"/>
          <p:cNvSpPr/>
          <p:nvPr/>
        </p:nvSpPr>
        <p:spPr>
          <a:xfrm>
            <a:off x="15371751" y="1870095"/>
            <a:ext cx="7909057" cy="313999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288"/>
                  <a:pt x="0" y="9577"/>
                </a:cubicBezTo>
                <a:cubicBezTo>
                  <a:pt x="0" y="12173"/>
                  <a:pt x="1170" y="14522"/>
                  <a:pt x="3062" y="16247"/>
                </a:cubicBezTo>
                <a:lnTo>
                  <a:pt x="132" y="21600"/>
                </a:lnTo>
                <a:lnTo>
                  <a:pt x="5478" y="17904"/>
                </a:lnTo>
                <a:cubicBezTo>
                  <a:pt x="7050" y="18695"/>
                  <a:pt x="8863" y="19152"/>
                  <a:pt x="10799" y="19152"/>
                </a:cubicBezTo>
                <a:cubicBezTo>
                  <a:pt x="16764" y="19152"/>
                  <a:pt x="21600" y="14866"/>
                  <a:pt x="21600" y="9577"/>
                </a:cubicBezTo>
                <a:cubicBezTo>
                  <a:pt x="21600" y="4288"/>
                  <a:pt x="16764" y="0"/>
                  <a:pt x="10799" y="0"/>
                </a:cubicBezTo>
                <a:close/>
              </a:path>
            </a:pathLst>
          </a:custGeom>
          <a:solidFill>
            <a:srgbClr val="154F5B"/>
          </a:solidFill>
          <a:ln w="12700">
            <a:miter lim="400000"/>
          </a:ln>
        </p:spPr>
        <p:txBody>
          <a:bodyPr lIns="0" tIns="0" rIns="0" bIns="0" anchor="ctr"/>
          <a:lstStyle/>
          <a:p>
            <a:pPr algn="ctr">
              <a:defRPr sz="3200">
                <a:latin typeface="Calibri"/>
                <a:ea typeface="Calibri"/>
                <a:cs typeface="Calibri"/>
                <a:sym typeface="Calibri"/>
              </a:defRPr>
            </a:pPr>
            <a:endParaRPr/>
          </a:p>
        </p:txBody>
      </p:sp>
      <p:sp>
        <p:nvSpPr>
          <p:cNvPr id="304" name="Google Shape;284;p20"/>
          <p:cNvSpPr/>
          <p:nvPr/>
        </p:nvSpPr>
        <p:spPr>
          <a:xfrm>
            <a:off x="7628750" y="8715667"/>
            <a:ext cx="6271831" cy="468401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288"/>
                  <a:pt x="0" y="9577"/>
                </a:cubicBezTo>
                <a:cubicBezTo>
                  <a:pt x="0" y="12173"/>
                  <a:pt x="1170" y="14522"/>
                  <a:pt x="3062" y="16247"/>
                </a:cubicBezTo>
                <a:lnTo>
                  <a:pt x="132" y="21600"/>
                </a:lnTo>
                <a:lnTo>
                  <a:pt x="5478" y="17904"/>
                </a:lnTo>
                <a:cubicBezTo>
                  <a:pt x="7050" y="18695"/>
                  <a:pt x="8863" y="19152"/>
                  <a:pt x="10799" y="19152"/>
                </a:cubicBezTo>
                <a:cubicBezTo>
                  <a:pt x="16764" y="19152"/>
                  <a:pt x="21600" y="14866"/>
                  <a:pt x="21600" y="9577"/>
                </a:cubicBezTo>
                <a:cubicBezTo>
                  <a:pt x="21600" y="4288"/>
                  <a:pt x="16764" y="0"/>
                  <a:pt x="10799" y="0"/>
                </a:cubicBezTo>
                <a:close/>
              </a:path>
            </a:pathLst>
          </a:custGeom>
          <a:solidFill>
            <a:srgbClr val="154F5B"/>
          </a:solidFill>
          <a:ln w="12700">
            <a:miter lim="400000"/>
          </a:ln>
        </p:spPr>
        <p:txBody>
          <a:bodyPr lIns="0" tIns="0" rIns="0" bIns="0" anchor="ctr"/>
          <a:lstStyle/>
          <a:p>
            <a:pPr algn="ctr">
              <a:defRPr sz="3200"/>
            </a:pPr>
            <a:endParaRPr/>
          </a:p>
        </p:txBody>
      </p:sp>
      <p:sp>
        <p:nvSpPr>
          <p:cNvPr id="305" name="Google Shape;285;p20"/>
          <p:cNvSpPr/>
          <p:nvPr/>
        </p:nvSpPr>
        <p:spPr>
          <a:xfrm>
            <a:off x="16144417" y="9174250"/>
            <a:ext cx="6516098" cy="382833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16766" y="0"/>
                  <a:pt x="21600" y="4288"/>
                  <a:pt x="21600" y="9577"/>
                </a:cubicBezTo>
                <a:cubicBezTo>
                  <a:pt x="21600" y="12173"/>
                  <a:pt x="20430" y="14522"/>
                  <a:pt x="18538" y="16247"/>
                </a:cubicBezTo>
                <a:lnTo>
                  <a:pt x="21468" y="21600"/>
                </a:lnTo>
                <a:lnTo>
                  <a:pt x="16122" y="17904"/>
                </a:lnTo>
                <a:cubicBezTo>
                  <a:pt x="14550" y="18695"/>
                  <a:pt x="12737" y="19152"/>
                  <a:pt x="10801" y="19152"/>
                </a:cubicBezTo>
                <a:cubicBezTo>
                  <a:pt x="4836" y="19152"/>
                  <a:pt x="0" y="14866"/>
                  <a:pt x="0" y="9577"/>
                </a:cubicBezTo>
                <a:cubicBezTo>
                  <a:pt x="0" y="4288"/>
                  <a:pt x="4836" y="0"/>
                  <a:pt x="10801" y="0"/>
                </a:cubicBezTo>
                <a:close/>
              </a:path>
            </a:pathLst>
          </a:custGeom>
          <a:solidFill>
            <a:srgbClr val="822268"/>
          </a:solidFill>
          <a:ln w="12700">
            <a:miter lim="400000"/>
          </a:ln>
        </p:spPr>
        <p:txBody>
          <a:bodyPr lIns="0" tIns="0" rIns="0" bIns="0" anchor="ctr"/>
          <a:lstStyle/>
          <a:p>
            <a:pPr algn="ctr">
              <a:defRPr sz="3200"/>
            </a:pPr>
            <a:endParaRPr/>
          </a:p>
        </p:txBody>
      </p:sp>
      <p:sp>
        <p:nvSpPr>
          <p:cNvPr id="306" name="Google Shape;286;p20"/>
          <p:cNvSpPr txBox="1"/>
          <p:nvPr/>
        </p:nvSpPr>
        <p:spPr>
          <a:xfrm>
            <a:off x="16836814" y="9886115"/>
            <a:ext cx="5006700" cy="170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a:solidFill>
                  <a:srgbClr val="FFFFFF"/>
                </a:solidFill>
                <a:latin typeface="Calibri"/>
                <a:ea typeface="Calibri"/>
                <a:cs typeface="Calibri"/>
                <a:sym typeface="Calibri"/>
              </a:defRPr>
            </a:lvl1pPr>
          </a:lstStyle>
          <a:p>
            <a:r>
              <a:t>Removal of unnecessary restrictions and impediments to public access to and along the water.</a:t>
            </a:r>
          </a:p>
        </p:txBody>
      </p:sp>
      <p:sp>
        <p:nvSpPr>
          <p:cNvPr id="307" name="Google Shape;287;p20"/>
          <p:cNvSpPr txBox="1"/>
          <p:nvPr/>
        </p:nvSpPr>
        <p:spPr>
          <a:xfrm>
            <a:off x="17004180" y="2786256"/>
            <a:ext cx="4644301" cy="10985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400">
                <a:solidFill>
                  <a:srgbClr val="FFFFFF"/>
                </a:solidFill>
                <a:latin typeface="Calibri"/>
                <a:ea typeface="Calibri"/>
                <a:cs typeface="Calibri"/>
                <a:sym typeface="Calibri"/>
              </a:defRPr>
            </a:lvl1pPr>
          </a:lstStyle>
          <a:p>
            <a:r>
              <a:t>Benches, picnic benches, places to stop and relax</a:t>
            </a:r>
          </a:p>
        </p:txBody>
      </p:sp>
      <p:sp>
        <p:nvSpPr>
          <p:cNvPr id="308" name="Google Shape;288;p20"/>
          <p:cNvSpPr txBox="1"/>
          <p:nvPr/>
        </p:nvSpPr>
        <p:spPr>
          <a:xfrm>
            <a:off x="2119356" y="6147314"/>
            <a:ext cx="4644300" cy="2242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900">
                <a:solidFill>
                  <a:srgbClr val="FFFFFF"/>
                </a:solidFill>
                <a:latin typeface="Calibri"/>
                <a:ea typeface="Calibri"/>
                <a:cs typeface="Calibri"/>
                <a:sym typeface="Calibri"/>
              </a:defRPr>
            </a:lvl1pPr>
          </a:lstStyle>
          <a:p>
            <a:r>
              <a:t>A statutory right to access the riverside through access reform legislation as they enjoy in Scotland and other reasonable countries.</a:t>
            </a:r>
          </a:p>
        </p:txBody>
      </p:sp>
      <p:sp>
        <p:nvSpPr>
          <p:cNvPr id="309" name="Google Shape;289;p20"/>
          <p:cNvSpPr txBox="1"/>
          <p:nvPr/>
        </p:nvSpPr>
        <p:spPr>
          <a:xfrm>
            <a:off x="8787279" y="9788407"/>
            <a:ext cx="4430702" cy="1993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200">
                <a:solidFill>
                  <a:srgbClr val="FFFFFF"/>
                </a:solidFill>
                <a:latin typeface="Calibri"/>
                <a:ea typeface="Calibri"/>
                <a:cs typeface="Calibri"/>
                <a:sym typeface="Calibri"/>
              </a:defRPr>
            </a:lvl1pPr>
          </a:lstStyle>
          <a:p>
            <a:r>
              <a:t>Problems solved, help from other people like yourself, contact from you about issues </a:t>
            </a:r>
          </a:p>
        </p:txBody>
      </p:sp>
      <p:sp>
        <p:nvSpPr>
          <p:cNvPr id="310" name="Google Shape;290;p20"/>
          <p:cNvSpPr/>
          <p:nvPr/>
        </p:nvSpPr>
        <p:spPr>
          <a:xfrm>
            <a:off x="10066542" y="4374150"/>
            <a:ext cx="5576635" cy="438382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16766" y="0"/>
                  <a:pt x="21600" y="4288"/>
                  <a:pt x="21600" y="9577"/>
                </a:cubicBezTo>
                <a:cubicBezTo>
                  <a:pt x="21600" y="12173"/>
                  <a:pt x="20430" y="14522"/>
                  <a:pt x="18538" y="16247"/>
                </a:cubicBezTo>
                <a:lnTo>
                  <a:pt x="21468" y="21600"/>
                </a:lnTo>
                <a:lnTo>
                  <a:pt x="16122" y="17904"/>
                </a:lnTo>
                <a:cubicBezTo>
                  <a:pt x="14550" y="18695"/>
                  <a:pt x="12737" y="19152"/>
                  <a:pt x="10801" y="19152"/>
                </a:cubicBezTo>
                <a:cubicBezTo>
                  <a:pt x="4836" y="19152"/>
                  <a:pt x="0" y="14866"/>
                  <a:pt x="0" y="9577"/>
                </a:cubicBezTo>
                <a:cubicBezTo>
                  <a:pt x="0" y="4288"/>
                  <a:pt x="4836" y="0"/>
                  <a:pt x="10801" y="0"/>
                </a:cubicBezTo>
                <a:close/>
              </a:path>
            </a:pathLst>
          </a:custGeom>
          <a:solidFill>
            <a:srgbClr val="822268"/>
          </a:solidFill>
          <a:ln w="12700">
            <a:miter lim="400000"/>
          </a:ln>
        </p:spPr>
        <p:txBody>
          <a:bodyPr lIns="0" tIns="0" rIns="0" bIns="0" anchor="ctr"/>
          <a:lstStyle/>
          <a:p>
            <a:pPr algn="ctr">
              <a:defRPr sz="3200"/>
            </a:pPr>
            <a:endParaRPr/>
          </a:p>
        </p:txBody>
      </p:sp>
      <p:sp>
        <p:nvSpPr>
          <p:cNvPr id="311" name="Google Shape;291;p20"/>
          <p:cNvSpPr txBox="1"/>
          <p:nvPr/>
        </p:nvSpPr>
        <p:spPr>
          <a:xfrm>
            <a:off x="10755462" y="5046285"/>
            <a:ext cx="4430701" cy="2430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000">
                <a:solidFill>
                  <a:srgbClr val="FFFFFF"/>
                </a:solidFill>
                <a:latin typeface="Calibri"/>
                <a:ea typeface="Calibri"/>
                <a:cs typeface="Calibri"/>
                <a:sym typeface="Calibri"/>
              </a:defRPr>
            </a:lvl1pPr>
          </a:lstStyle>
          <a:p>
            <a:r>
              <a:t>Access via public transport e.g. buses across Cardiff instead of directly to the City Center then back out again</a:t>
            </a:r>
          </a:p>
        </p:txBody>
      </p:sp>
      <p:sp>
        <p:nvSpPr>
          <p:cNvPr id="312" name="Google Shape;292;p20"/>
          <p:cNvSpPr txBox="1"/>
          <p:nvPr/>
        </p:nvSpPr>
        <p:spPr>
          <a:xfrm>
            <a:off x="1128974" y="1074768"/>
            <a:ext cx="14362801"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Connection to people and communities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314" name="Google Shape;297;p21"/>
          <p:cNvSpPr txBox="1">
            <a:spLocks noGrp="1"/>
          </p:cNvSpPr>
          <p:nvPr>
            <p:ph type="ctrTitle"/>
          </p:nvPr>
        </p:nvSpPr>
        <p:spPr>
          <a:xfrm>
            <a:off x="1128974" y="3055049"/>
            <a:ext cx="11063101" cy="8939102"/>
          </a:xfrm>
          <a:prstGeom prst="rect">
            <a:avLst/>
          </a:prstGeom>
        </p:spPr>
        <p:txBody>
          <a:bodyPr lIns="105449" tIns="105449" rIns="105449" bIns="105449" anchor="ctr"/>
          <a:lstStyle/>
          <a:p>
            <a:pPr defTabSz="841247">
              <a:lnSpc>
                <a:spcPct val="115000"/>
              </a:lnSpc>
              <a:defRPr sz="2944" b="0">
                <a:solidFill>
                  <a:srgbClr val="000000"/>
                </a:solidFill>
                <a:latin typeface="Calibri"/>
                <a:ea typeface="Calibri"/>
                <a:cs typeface="Calibri"/>
                <a:sym typeface="Calibri"/>
              </a:defRPr>
            </a:pPr>
            <a:r>
              <a:t>The survey has started to deliver on the shorter term aims agreed for this work:</a:t>
            </a:r>
          </a:p>
          <a:p>
            <a:pPr defTabSz="841247">
              <a:lnSpc>
                <a:spcPct val="115000"/>
              </a:lnSpc>
              <a:defRPr sz="8464"/>
            </a:pPr>
            <a:endParaRPr sz="2944"/>
          </a:p>
          <a:p>
            <a:pPr marL="420623" indent="-397256" defTabSz="841247">
              <a:lnSpc>
                <a:spcPct val="115000"/>
              </a:lnSpc>
              <a:spcBef>
                <a:spcPts val="500"/>
              </a:spcBef>
              <a:buClr>
                <a:srgbClr val="000000"/>
              </a:buClr>
              <a:buSzPts val="2900"/>
              <a:buFont typeface="Calibri"/>
              <a:defRPr sz="2944" b="0">
                <a:solidFill>
                  <a:srgbClr val="000000"/>
                </a:solidFill>
                <a:latin typeface="Calibri"/>
                <a:ea typeface="Calibri"/>
                <a:cs typeface="Calibri"/>
                <a:sym typeface="Calibri"/>
              </a:defRPr>
            </a:pPr>
            <a:r>
              <a:t>Results indicate that pollution and access are concerns for local people and communities; </a:t>
            </a:r>
          </a:p>
          <a:p>
            <a:pPr marL="420623" indent="-397256" defTabSz="841247">
              <a:lnSpc>
                <a:spcPct val="115000"/>
              </a:lnSpc>
              <a:buClr>
                <a:srgbClr val="000000"/>
              </a:buClr>
              <a:buSzPts val="2900"/>
              <a:buFont typeface="Calibri"/>
              <a:defRPr sz="2944" b="0">
                <a:solidFill>
                  <a:srgbClr val="000000"/>
                </a:solidFill>
                <a:latin typeface="Calibri"/>
                <a:ea typeface="Calibri"/>
                <a:cs typeface="Calibri"/>
                <a:sym typeface="Calibri"/>
              </a:defRPr>
            </a:pPr>
            <a:r>
              <a:t>It has identified some of the barriers to people accessing their river</a:t>
            </a:r>
          </a:p>
          <a:p>
            <a:pPr marL="420623" indent="-397256" defTabSz="841247">
              <a:lnSpc>
                <a:spcPct val="115000"/>
              </a:lnSpc>
              <a:buClr>
                <a:srgbClr val="000000"/>
              </a:buClr>
              <a:buSzPts val="2900"/>
              <a:buFont typeface="Calibri"/>
              <a:defRPr sz="2944" b="0">
                <a:solidFill>
                  <a:srgbClr val="000000"/>
                </a:solidFill>
                <a:latin typeface="Calibri"/>
                <a:ea typeface="Calibri"/>
                <a:cs typeface="Calibri"/>
                <a:sym typeface="Calibri"/>
              </a:defRPr>
            </a:pPr>
            <a:r>
              <a:t>It has indicated the types of activities and ways of engaging with  people</a:t>
            </a:r>
          </a:p>
          <a:p>
            <a:pPr marL="420623" indent="-397256" defTabSz="841247">
              <a:lnSpc>
                <a:spcPct val="115000"/>
              </a:lnSpc>
              <a:buClr>
                <a:srgbClr val="000000"/>
              </a:buClr>
              <a:buSzPts val="2900"/>
              <a:buFont typeface="Calibri"/>
              <a:defRPr sz="2944" b="0">
                <a:solidFill>
                  <a:srgbClr val="000000"/>
                </a:solidFill>
                <a:latin typeface="Calibri"/>
                <a:ea typeface="Calibri"/>
                <a:cs typeface="Calibri"/>
                <a:sym typeface="Calibri"/>
              </a:defRPr>
            </a:pPr>
            <a:r>
              <a:t>It has generated support for the work of SEWRT with people requesting to stay involved and for opportunities to care for their river.</a:t>
            </a:r>
          </a:p>
          <a:p>
            <a:pPr defTabSz="841247">
              <a:lnSpc>
                <a:spcPct val="115000"/>
              </a:lnSpc>
              <a:spcBef>
                <a:spcPts val="500"/>
              </a:spcBef>
              <a:defRPr sz="8464"/>
            </a:pPr>
            <a:endParaRPr sz="2944" b="0">
              <a:solidFill>
                <a:srgbClr val="000000"/>
              </a:solidFill>
              <a:latin typeface="Calibri"/>
              <a:ea typeface="Calibri"/>
              <a:cs typeface="Calibri"/>
              <a:sym typeface="Calibri"/>
            </a:endParaRPr>
          </a:p>
          <a:p>
            <a:pPr defTabSz="841247">
              <a:lnSpc>
                <a:spcPct val="115000"/>
              </a:lnSpc>
              <a:spcBef>
                <a:spcPts val="500"/>
              </a:spcBef>
              <a:defRPr sz="2944" b="0">
                <a:solidFill>
                  <a:srgbClr val="000000"/>
                </a:solidFill>
                <a:latin typeface="Calibri"/>
                <a:ea typeface="Calibri"/>
                <a:cs typeface="Calibri"/>
                <a:sym typeface="Calibri"/>
              </a:defRPr>
            </a:pPr>
            <a:r>
              <a:t>As a tool, it can be developed and, if continued to be used, it will provide the scaffolding around work plans, be a tool to promote the work of SEWRT and a means to start local conversations.</a:t>
            </a:r>
          </a:p>
          <a:p>
            <a:pPr defTabSz="841247">
              <a:lnSpc>
                <a:spcPct val="115000"/>
              </a:lnSpc>
              <a:spcBef>
                <a:spcPts val="500"/>
              </a:spcBef>
              <a:defRPr sz="8464"/>
            </a:pPr>
            <a:endParaRPr sz="2944" b="0">
              <a:solidFill>
                <a:srgbClr val="000000"/>
              </a:solidFill>
              <a:latin typeface="Calibri"/>
              <a:ea typeface="Calibri"/>
              <a:cs typeface="Calibri"/>
              <a:sym typeface="Calibri"/>
            </a:endParaRPr>
          </a:p>
        </p:txBody>
      </p:sp>
      <p:pic>
        <p:nvPicPr>
          <p:cNvPr id="315" name="Google Shape;298;p21" descr="Google Shape;298;p21"/>
          <p:cNvPicPr>
            <a:picLocks noChangeAspect="1"/>
          </p:cNvPicPr>
          <p:nvPr/>
        </p:nvPicPr>
        <p:blipFill>
          <a:blip r:embed="rId2"/>
          <a:stretch>
            <a:fillRect/>
          </a:stretch>
        </p:blipFill>
        <p:spPr>
          <a:xfrm>
            <a:off x="12891088" y="5528009"/>
            <a:ext cx="10089616" cy="5005396"/>
          </a:xfrm>
          <a:prstGeom prst="rect">
            <a:avLst/>
          </a:prstGeom>
          <a:ln w="12700">
            <a:miter lim="400000"/>
          </a:ln>
        </p:spPr>
      </p:pic>
      <p:sp>
        <p:nvSpPr>
          <p:cNvPr id="316" name="Google Shape;299;p21"/>
          <p:cNvSpPr txBox="1"/>
          <p:nvPr/>
        </p:nvSpPr>
        <p:spPr>
          <a:xfrm>
            <a:off x="1128974" y="1074768"/>
            <a:ext cx="14362801"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Conclusions and recommendations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pic>
        <p:nvPicPr>
          <p:cNvPr id="318" name="Google Shape;304;p22" descr="Google Shape;304;p22"/>
          <p:cNvPicPr>
            <a:picLocks noChangeAspect="1"/>
          </p:cNvPicPr>
          <p:nvPr/>
        </p:nvPicPr>
        <p:blipFill>
          <a:blip r:embed="rId2"/>
          <a:stretch>
            <a:fillRect/>
          </a:stretch>
        </p:blipFill>
        <p:spPr>
          <a:xfrm>
            <a:off x="13579881" y="3930934"/>
            <a:ext cx="8706433" cy="6529825"/>
          </a:xfrm>
          <a:prstGeom prst="rect">
            <a:avLst/>
          </a:prstGeom>
          <a:ln w="12700">
            <a:miter lim="400000"/>
          </a:ln>
        </p:spPr>
      </p:pic>
      <p:sp>
        <p:nvSpPr>
          <p:cNvPr id="319" name="Google Shape;305;p22"/>
          <p:cNvSpPr txBox="1"/>
          <p:nvPr/>
        </p:nvSpPr>
        <p:spPr>
          <a:xfrm>
            <a:off x="1128974" y="2289919"/>
            <a:ext cx="11063101" cy="9811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The survey provides a good basis for the longer term aims and the insight it gathers will inform the organisation. However the long term goals of generating local ownership and care of river and, inspiring people to value the river, would benefit from a co-productive approach.</a:t>
            </a:r>
          </a:p>
          <a:p>
            <a:pPr>
              <a:lnSpc>
                <a:spcPct val="115000"/>
              </a:lnSpc>
              <a:spcBef>
                <a:spcPts val="1600"/>
              </a:spcBef>
              <a:defRPr sz="3200">
                <a:latin typeface="Calibri"/>
                <a:ea typeface="Calibri"/>
                <a:cs typeface="Calibri"/>
                <a:sym typeface="Calibri"/>
              </a:defRPr>
            </a:pPr>
            <a:r>
              <a:t>While generating connections to the river and connections to SEWRT are intertwined as objectives, they are not interdependent. SEWRT can act a bridge between people and their river by enabling access and providing opportunities for them to care for their rivers. Doing so will help establish and consolidate relationships. However, to generate local ownership requires a deeper understanding what is important to communities. This is difficult to capture in survey form.</a:t>
            </a:r>
          </a:p>
          <a:p>
            <a:pPr>
              <a:lnSpc>
                <a:spcPct val="115000"/>
              </a:lnSpc>
              <a:spcBef>
                <a:spcPts val="1600"/>
              </a:spcBef>
              <a:defRPr sz="3200">
                <a:latin typeface="Calibri"/>
                <a:ea typeface="Calibri"/>
                <a:cs typeface="Calibri"/>
                <a:sym typeface="Calibri"/>
              </a:defRPr>
            </a:pPr>
            <a:r>
              <a:t>The need to balance outcomes for people and outcomes for nature warrants shared knowledge, information and conversations between conservationist and communities. Some suggestions for activities are on the next page.</a:t>
            </a:r>
          </a:p>
        </p:txBody>
      </p:sp>
      <p:sp>
        <p:nvSpPr>
          <p:cNvPr id="320" name="Google Shape;306;p22"/>
          <p:cNvSpPr txBox="1"/>
          <p:nvPr/>
        </p:nvSpPr>
        <p:spPr>
          <a:xfrm>
            <a:off x="1128974" y="1074768"/>
            <a:ext cx="14362801"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Conclusions and recommendations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pic>
        <p:nvPicPr>
          <p:cNvPr id="322" name="Google Shape;312;p23" descr="Google Shape;312;p23"/>
          <p:cNvPicPr>
            <a:picLocks noChangeAspect="1"/>
          </p:cNvPicPr>
          <p:nvPr/>
        </p:nvPicPr>
        <p:blipFill>
          <a:blip r:embed="rId2"/>
          <a:stretch>
            <a:fillRect/>
          </a:stretch>
        </p:blipFill>
        <p:spPr>
          <a:xfrm>
            <a:off x="14186371" y="5331955"/>
            <a:ext cx="9255459" cy="6941596"/>
          </a:xfrm>
          <a:prstGeom prst="rect">
            <a:avLst/>
          </a:prstGeom>
          <a:ln w="12700">
            <a:miter lim="400000"/>
          </a:ln>
        </p:spPr>
      </p:pic>
      <p:sp>
        <p:nvSpPr>
          <p:cNvPr id="323" name="Google Shape;313;p23"/>
          <p:cNvSpPr txBox="1"/>
          <p:nvPr/>
        </p:nvSpPr>
        <p:spPr>
          <a:xfrm>
            <a:off x="1128974" y="2365330"/>
            <a:ext cx="12264602" cy="987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72339" indent="-280264">
              <a:lnSpc>
                <a:spcPct val="115000"/>
              </a:lnSpc>
              <a:buClr>
                <a:srgbClr val="000000"/>
              </a:buClr>
              <a:buSzPts val="3200"/>
              <a:buFont typeface="Calibri"/>
              <a:buChar char="•"/>
              <a:defRPr sz="3200">
                <a:latin typeface="Calibri"/>
                <a:ea typeface="Calibri"/>
                <a:cs typeface="Calibri"/>
                <a:sym typeface="Calibri"/>
              </a:defRPr>
            </a:pPr>
            <a:r>
              <a:t>Connect with the people who have indicated an interest; invite them to an event or activity and use part of the time to host a conversation about how to work together</a:t>
            </a:r>
          </a:p>
          <a:p>
            <a:pPr marL="372339" indent="-280264">
              <a:lnSpc>
                <a:spcPct val="115000"/>
              </a:lnSpc>
              <a:spcBef>
                <a:spcPts val="2400"/>
              </a:spcBef>
              <a:buClr>
                <a:srgbClr val="000000"/>
              </a:buClr>
              <a:buSzPts val="3200"/>
              <a:buFont typeface="Calibri"/>
              <a:buChar char="•"/>
              <a:defRPr sz="3200">
                <a:latin typeface="Calibri"/>
                <a:ea typeface="Calibri"/>
                <a:cs typeface="Calibri"/>
                <a:sym typeface="Calibri"/>
              </a:defRPr>
            </a:pPr>
            <a:r>
              <a:t>Develop a citizen led approach to tackling pollution</a:t>
            </a:r>
          </a:p>
          <a:p>
            <a:pPr marL="372339" indent="-280264">
              <a:lnSpc>
                <a:spcPct val="115000"/>
              </a:lnSpc>
              <a:spcBef>
                <a:spcPts val="2400"/>
              </a:spcBef>
              <a:buClr>
                <a:srgbClr val="000000"/>
              </a:buClr>
              <a:buSzPts val="3200"/>
              <a:buFont typeface="Calibri"/>
              <a:buChar char="•"/>
              <a:defRPr sz="3200">
                <a:latin typeface="Calibri"/>
                <a:ea typeface="Calibri"/>
                <a:cs typeface="Calibri"/>
                <a:sym typeface="Calibri"/>
              </a:defRPr>
            </a:pPr>
            <a:r>
              <a:t>Work with schools and youth groups to adopt a section of the river</a:t>
            </a:r>
          </a:p>
          <a:p>
            <a:pPr marL="372339" indent="-280264">
              <a:lnSpc>
                <a:spcPct val="115000"/>
              </a:lnSpc>
              <a:spcBef>
                <a:spcPts val="2400"/>
              </a:spcBef>
              <a:buClr>
                <a:srgbClr val="000000"/>
              </a:buClr>
              <a:buSzPts val="3200"/>
              <a:buFont typeface="Calibri"/>
              <a:buChar char="•"/>
              <a:defRPr sz="3200">
                <a:latin typeface="Calibri"/>
                <a:ea typeface="Calibri"/>
                <a:cs typeface="Calibri"/>
                <a:sym typeface="Calibri"/>
              </a:defRPr>
            </a:pPr>
            <a:r>
              <a:t>Attend summer fairs and ask people what they want to know and do</a:t>
            </a:r>
          </a:p>
          <a:p>
            <a:pPr marL="372339" indent="-280264">
              <a:lnSpc>
                <a:spcPct val="115000"/>
              </a:lnSpc>
              <a:spcBef>
                <a:spcPts val="2400"/>
              </a:spcBef>
              <a:buClr>
                <a:srgbClr val="000000"/>
              </a:buClr>
              <a:buSzPts val="3200"/>
              <a:buFont typeface="Calibri"/>
              <a:buChar char="•"/>
              <a:defRPr sz="3200">
                <a:latin typeface="Calibri"/>
                <a:ea typeface="Calibri"/>
                <a:cs typeface="Calibri"/>
                <a:sym typeface="Calibri"/>
              </a:defRPr>
            </a:pPr>
            <a:r>
              <a:t>Run a </a:t>
            </a:r>
            <a:r>
              <a:rPr u="sng">
                <a:solidFill>
                  <a:srgbClr val="0000FF"/>
                </a:solidFill>
                <a:uFill>
                  <a:solidFill>
                    <a:srgbClr val="0000FF"/>
                  </a:solidFill>
                </a:uFill>
                <a:hlinkClick r:id="rId3"/>
              </a:rPr>
              <a:t>Fun Palace </a:t>
            </a:r>
            <a:r>
              <a:t>connected to the river so people can share their skills and knowledge</a:t>
            </a:r>
          </a:p>
          <a:p>
            <a:pPr marL="372339" indent="-280264">
              <a:lnSpc>
                <a:spcPct val="115000"/>
              </a:lnSpc>
              <a:spcBef>
                <a:spcPts val="2400"/>
              </a:spcBef>
              <a:buClr>
                <a:srgbClr val="000000"/>
              </a:buClr>
              <a:buSzPts val="3200"/>
              <a:buFont typeface="Calibri"/>
              <a:buChar char="•"/>
              <a:defRPr sz="3200">
                <a:latin typeface="Calibri"/>
                <a:ea typeface="Calibri"/>
                <a:cs typeface="Calibri"/>
                <a:sym typeface="Calibri"/>
              </a:defRPr>
            </a:pPr>
            <a:r>
              <a:t>Hold a </a:t>
            </a:r>
            <a:r>
              <a:rPr u="sng">
                <a:solidFill>
                  <a:srgbClr val="0000FF"/>
                </a:solidFill>
                <a:uFill>
                  <a:solidFill>
                    <a:srgbClr val="0000FF"/>
                  </a:solidFill>
                </a:uFill>
                <a:hlinkClick r:id="rId4"/>
              </a:rPr>
              <a:t>Community of Enquiry </a:t>
            </a:r>
            <a:r>
              <a:t>to find out more about what the river means to people</a:t>
            </a:r>
          </a:p>
          <a:p>
            <a:pPr marL="372339" indent="-280264">
              <a:lnSpc>
                <a:spcPct val="115000"/>
              </a:lnSpc>
              <a:spcBef>
                <a:spcPts val="2400"/>
              </a:spcBef>
              <a:buClr>
                <a:srgbClr val="000000"/>
              </a:buClr>
              <a:buSzPts val="3200"/>
              <a:buFont typeface="Calibri"/>
              <a:buChar char="•"/>
              <a:defRPr sz="3200">
                <a:latin typeface="Calibri"/>
                <a:ea typeface="Calibri"/>
                <a:cs typeface="Calibri"/>
                <a:sym typeface="Calibri"/>
              </a:defRPr>
            </a:pPr>
            <a:r>
              <a:t>Hold an online photo exhibition so people can submit photos of wildlife or examples of places by the river which are important to them </a:t>
            </a:r>
          </a:p>
          <a:p>
            <a:pPr marL="372339" indent="-280264">
              <a:lnSpc>
                <a:spcPct val="115000"/>
              </a:lnSpc>
              <a:spcBef>
                <a:spcPts val="2400"/>
              </a:spcBef>
              <a:buClr>
                <a:srgbClr val="000000"/>
              </a:buClr>
              <a:buSzPts val="3200"/>
              <a:buFont typeface="Calibri"/>
              <a:buChar char="•"/>
              <a:defRPr sz="3200">
                <a:latin typeface="Calibri"/>
                <a:ea typeface="Calibri"/>
                <a:cs typeface="Calibri"/>
                <a:sym typeface="Calibri"/>
              </a:defRPr>
            </a:pPr>
            <a:r>
              <a:t>Provide opportunities for people to volunteer and share their knowledge of the river</a:t>
            </a:r>
          </a:p>
        </p:txBody>
      </p:sp>
      <p:sp>
        <p:nvSpPr>
          <p:cNvPr id="324" name="Google Shape;314;p23"/>
          <p:cNvSpPr txBox="1"/>
          <p:nvPr/>
        </p:nvSpPr>
        <p:spPr>
          <a:xfrm>
            <a:off x="1128974" y="1074768"/>
            <a:ext cx="14362801" cy="91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6400" b="1">
                <a:latin typeface="Calibri"/>
                <a:ea typeface="Calibri"/>
                <a:cs typeface="Calibri"/>
                <a:sym typeface="Calibri"/>
              </a:defRPr>
            </a:lvl1pPr>
          </a:lstStyle>
          <a:p>
            <a:r>
              <a:t>Seed Ideas for engagement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190" name="Google Shape;106;g2bf10f08117_0_0"/>
          <p:cNvSpPr txBox="1">
            <a:spLocks noGrp="1"/>
          </p:cNvSpPr>
          <p:nvPr>
            <p:ph type="ctrTitle"/>
          </p:nvPr>
        </p:nvSpPr>
        <p:spPr>
          <a:xfrm>
            <a:off x="1057822" y="-69250"/>
            <a:ext cx="15924901" cy="2374801"/>
          </a:xfrm>
          <a:prstGeom prst="rect">
            <a:avLst/>
          </a:prstGeom>
        </p:spPr>
        <p:txBody>
          <a:bodyPr lIns="105449" tIns="105449" rIns="105449" bIns="105449" anchor="ctr"/>
          <a:lstStyle>
            <a:lvl1pPr>
              <a:lnSpc>
                <a:spcPct val="115000"/>
              </a:lnSpc>
              <a:defRPr sz="6400">
                <a:solidFill>
                  <a:srgbClr val="164F5C"/>
                </a:solidFill>
                <a:latin typeface="Lato"/>
                <a:ea typeface="Lato"/>
                <a:cs typeface="Lato"/>
                <a:sym typeface="Lato"/>
              </a:defRPr>
            </a:lvl1pPr>
          </a:lstStyle>
          <a:p>
            <a:r>
              <a:t>Context for the work</a:t>
            </a:r>
          </a:p>
        </p:txBody>
      </p:sp>
      <p:sp>
        <p:nvSpPr>
          <p:cNvPr id="191" name="Google Shape;107;g2bf10f08117_0_0"/>
          <p:cNvSpPr txBox="1"/>
          <p:nvPr/>
        </p:nvSpPr>
        <p:spPr>
          <a:xfrm>
            <a:off x="1114124" y="2441149"/>
            <a:ext cx="10284602" cy="11066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The South East Wales River Trust (SEWRT) is a small local charity working to protect and improve the rivers across the former South East Wales industrial valleys. The organisation works with volunteers and alongside communities and nature organisations to improve the health of the local waterways. This in turn brings benefits to both people and nature alike.</a:t>
            </a:r>
          </a:p>
          <a:p>
            <a:pPr>
              <a:lnSpc>
                <a:spcPct val="115000"/>
              </a:lnSpc>
              <a:spcBef>
                <a:spcPts val="2400"/>
              </a:spcBef>
              <a:defRPr sz="3200">
                <a:latin typeface="Calibri"/>
                <a:ea typeface="Calibri"/>
                <a:cs typeface="Calibri"/>
                <a:sym typeface="Calibri"/>
              </a:defRPr>
            </a:pPr>
            <a:r>
              <a:t>SEWRT has been successful in receiving a National Lottery Heritage Fund grant to conserve the stretch of the river Ely between St Fagans and Miskin. This area is a Site of Special Scientific Interest (SSSI) and is recognised as 'the best station in Wales for Aconitum anglicum (Monkshood)'. </a:t>
            </a:r>
          </a:p>
          <a:p>
            <a:pPr>
              <a:lnSpc>
                <a:spcPct val="115000"/>
              </a:lnSpc>
              <a:spcBef>
                <a:spcPts val="2400"/>
              </a:spcBef>
              <a:defRPr sz="3200">
                <a:latin typeface="Calibri"/>
                <a:ea typeface="Calibri"/>
                <a:cs typeface="Calibri"/>
                <a:sym typeface="Calibri"/>
              </a:defRPr>
            </a:pPr>
            <a:r>
              <a:t>The site also provides a vital corridor for other protected species including the European otter, the water vole, the river lamprey, sea lamprey and Atlantic salmon. The resilience of both the site and the species are under threat from issues such as overgrazing, loss of tree-cover and shading and the impacts of invasive species.  </a:t>
            </a:r>
          </a:p>
          <a:p>
            <a:endParaRPr sz="3200">
              <a:latin typeface="Calibri"/>
              <a:ea typeface="Calibri"/>
              <a:cs typeface="Calibri"/>
              <a:sym typeface="Calibri"/>
            </a:endParaRPr>
          </a:p>
        </p:txBody>
      </p:sp>
      <p:pic>
        <p:nvPicPr>
          <p:cNvPr id="192" name="Google Shape;108;g2bf10f08117_0_0" descr="Google Shape;108;g2bf10f08117_0_0"/>
          <p:cNvPicPr>
            <a:picLocks noChangeAspect="1"/>
          </p:cNvPicPr>
          <p:nvPr/>
        </p:nvPicPr>
        <p:blipFill>
          <a:blip r:embed="rId2"/>
          <a:stretch>
            <a:fillRect/>
          </a:stretch>
        </p:blipFill>
        <p:spPr>
          <a:xfrm>
            <a:off x="12192000" y="2305549"/>
            <a:ext cx="11734800" cy="8287796"/>
          </a:xfrm>
          <a:prstGeom prst="rect">
            <a:avLst/>
          </a:prstGeom>
          <a:ln w="12700">
            <a:miter lim="400000"/>
          </a:ln>
        </p:spPr>
      </p:pic>
      <p:sp>
        <p:nvSpPr>
          <p:cNvPr id="193" name="Google Shape;109;g2bf10f08117_0_0"/>
          <p:cNvSpPr txBox="1"/>
          <p:nvPr/>
        </p:nvSpPr>
        <p:spPr>
          <a:xfrm>
            <a:off x="12115800" y="10681724"/>
            <a:ext cx="12039301" cy="588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defRPr sz="3200">
                <a:latin typeface="Calibri"/>
                <a:ea typeface="Calibri"/>
                <a:cs typeface="Calibri"/>
                <a:sym typeface="Calibri"/>
              </a:defRPr>
            </a:lvl1pPr>
          </a:lstStyle>
          <a:p>
            <a:r>
              <a:t>Map showing the area  of SEWRT’s work across the South East of Wales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195" name="Google Shape;114;p3"/>
          <p:cNvSpPr txBox="1">
            <a:spLocks noGrp="1"/>
          </p:cNvSpPr>
          <p:nvPr>
            <p:ph type="ctrTitle"/>
          </p:nvPr>
        </p:nvSpPr>
        <p:spPr>
          <a:xfrm>
            <a:off x="985596" y="-231869"/>
            <a:ext cx="16149602" cy="2744700"/>
          </a:xfrm>
          <a:prstGeom prst="rect">
            <a:avLst/>
          </a:prstGeom>
        </p:spPr>
        <p:txBody>
          <a:bodyPr lIns="105449" tIns="105449" rIns="105449" bIns="105449" anchor="ctr"/>
          <a:lstStyle>
            <a:lvl1pPr>
              <a:lnSpc>
                <a:spcPct val="115000"/>
              </a:lnSpc>
              <a:defRPr sz="6400">
                <a:solidFill>
                  <a:srgbClr val="164F5C"/>
                </a:solidFill>
                <a:latin typeface="Lato"/>
                <a:ea typeface="Lato"/>
                <a:cs typeface="Lato"/>
                <a:sym typeface="Lato"/>
              </a:defRPr>
            </a:lvl1pPr>
          </a:lstStyle>
          <a:p>
            <a:r>
              <a:t>Engaging with the community</a:t>
            </a:r>
          </a:p>
        </p:txBody>
      </p:sp>
      <p:pic>
        <p:nvPicPr>
          <p:cNvPr id="196" name="Google Shape;116;p3" descr="Google Shape;116;p3"/>
          <p:cNvPicPr>
            <a:picLocks noChangeAspect="1"/>
          </p:cNvPicPr>
          <p:nvPr/>
        </p:nvPicPr>
        <p:blipFill>
          <a:blip r:embed="rId2"/>
          <a:stretch>
            <a:fillRect/>
          </a:stretch>
        </p:blipFill>
        <p:spPr>
          <a:xfrm>
            <a:off x="14444299" y="6858000"/>
            <a:ext cx="6530288" cy="6000800"/>
          </a:xfrm>
          <a:prstGeom prst="rect">
            <a:avLst/>
          </a:prstGeom>
          <a:ln w="12700">
            <a:miter lim="400000"/>
          </a:ln>
        </p:spPr>
      </p:pic>
      <p:sp>
        <p:nvSpPr>
          <p:cNvPr id="197" name="Google Shape;117;p3"/>
          <p:cNvSpPr txBox="1"/>
          <p:nvPr/>
        </p:nvSpPr>
        <p:spPr>
          <a:xfrm>
            <a:off x="1118474" y="2204428"/>
            <a:ext cx="10487102" cy="10517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SEWRT are working to restore and enhance the Ely Valley thereby improving the longer term outcomes for both nature and people. Local communities are key to this; only by working together can the river be protected and the benefits for water quality, wildlife, the wider communities and future generations be realised. The purpose of this strand of work is threefold:</a:t>
            </a:r>
          </a:p>
          <a:p>
            <a:pPr>
              <a:lnSpc>
                <a:spcPct val="115000"/>
              </a:lnSpc>
            </a:pPr>
            <a:endParaRPr sz="3200">
              <a:latin typeface="Calibri"/>
              <a:ea typeface="Calibri"/>
              <a:cs typeface="Calibri"/>
              <a:sym typeface="Calibri"/>
            </a:endParaRPr>
          </a:p>
          <a:p>
            <a:pPr marL="457200" indent="-431800">
              <a:lnSpc>
                <a:spcPct val="115000"/>
              </a:lnSpc>
              <a:buClr>
                <a:srgbClr val="000000"/>
              </a:buClr>
              <a:buSzPts val="3200"/>
              <a:buFont typeface="Calibri"/>
              <a:buChar char="●"/>
              <a:defRPr sz="3200">
                <a:latin typeface="Calibri"/>
                <a:ea typeface="Calibri"/>
                <a:cs typeface="Calibri"/>
                <a:sym typeface="Calibri"/>
              </a:defRPr>
            </a:pPr>
            <a:r>
              <a:t>To gather insight on local use and perception of the rivers and the wildlife it supports;</a:t>
            </a:r>
          </a:p>
          <a:p>
            <a:pPr marL="457200" indent="-431800">
              <a:lnSpc>
                <a:spcPct val="115000"/>
              </a:lnSpc>
              <a:buClr>
                <a:srgbClr val="000000"/>
              </a:buClr>
              <a:buSzPts val="3200"/>
              <a:buFont typeface="Calibri"/>
              <a:buChar char="●"/>
              <a:defRPr sz="3200">
                <a:latin typeface="Calibri"/>
                <a:ea typeface="Calibri"/>
                <a:cs typeface="Calibri"/>
                <a:sym typeface="Calibri"/>
              </a:defRPr>
            </a:pPr>
            <a:r>
              <a:t>To raise awareness of, and generate support for, the work of the SEWRT in protecting the Ely valley and;</a:t>
            </a:r>
          </a:p>
          <a:p>
            <a:pPr marL="457200" indent="-431800">
              <a:lnSpc>
                <a:spcPct val="115000"/>
              </a:lnSpc>
              <a:buClr>
                <a:srgbClr val="000000"/>
              </a:buClr>
              <a:buSzPts val="3200"/>
              <a:buFont typeface="Calibri"/>
              <a:buChar char="●"/>
              <a:defRPr sz="3200">
                <a:latin typeface="Calibri"/>
                <a:ea typeface="Calibri"/>
                <a:cs typeface="Calibri"/>
                <a:sym typeface="Calibri"/>
              </a:defRPr>
            </a:pPr>
            <a:r>
              <a:t>To inform future work plan and engagement activities.</a:t>
            </a:r>
          </a:p>
          <a:p>
            <a:pPr>
              <a:lnSpc>
                <a:spcPct val="115000"/>
              </a:lnSpc>
            </a:pPr>
            <a:endParaRPr sz="3200">
              <a:latin typeface="Calibri"/>
              <a:ea typeface="Calibri"/>
              <a:cs typeface="Calibri"/>
              <a:sym typeface="Calibri"/>
            </a:endParaRPr>
          </a:p>
          <a:p>
            <a:pPr>
              <a:lnSpc>
                <a:spcPct val="115000"/>
              </a:lnSpc>
              <a:defRPr sz="3200">
                <a:latin typeface="Calibri"/>
                <a:ea typeface="Calibri"/>
                <a:cs typeface="Calibri"/>
                <a:sym typeface="Calibri"/>
              </a:defRPr>
            </a:pPr>
            <a:r>
              <a:t>The Co-production Lab Wales were commissioned to support the development of this work by:</a:t>
            </a:r>
          </a:p>
          <a:p>
            <a:pPr>
              <a:lnSpc>
                <a:spcPct val="115000"/>
              </a:lnSpc>
            </a:pPr>
            <a:endParaRPr sz="3200">
              <a:latin typeface="Calibri"/>
              <a:ea typeface="Calibri"/>
              <a:cs typeface="Calibri"/>
              <a:sym typeface="Calibri"/>
            </a:endParaRPr>
          </a:p>
          <a:p>
            <a:pPr marL="457200" indent="-431800">
              <a:lnSpc>
                <a:spcPct val="115000"/>
              </a:lnSpc>
              <a:buClr>
                <a:srgbClr val="000000"/>
              </a:buClr>
              <a:buSzPts val="3200"/>
              <a:buFont typeface="Calibri"/>
              <a:buChar char="●"/>
              <a:defRPr sz="3200">
                <a:latin typeface="Calibri"/>
                <a:ea typeface="Calibri"/>
                <a:cs typeface="Calibri"/>
                <a:sym typeface="Calibri"/>
              </a:defRPr>
            </a:pPr>
            <a:r>
              <a:t>Facilitating an internal workshop with members of the SEWRT team to agree survey objectives, purpose and audience;</a:t>
            </a:r>
          </a:p>
        </p:txBody>
      </p:sp>
      <p:sp>
        <p:nvSpPr>
          <p:cNvPr id="198" name="Google Shape;118;p3"/>
          <p:cNvSpPr txBox="1"/>
          <p:nvPr/>
        </p:nvSpPr>
        <p:spPr>
          <a:xfrm>
            <a:off x="12192000" y="2116450"/>
            <a:ext cx="11034901" cy="3864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marL="457200" indent="-431800">
              <a:lnSpc>
                <a:spcPct val="115000"/>
              </a:lnSpc>
              <a:buClr>
                <a:srgbClr val="000000"/>
              </a:buClr>
              <a:buSzPts val="3200"/>
              <a:buFont typeface="Calibri"/>
              <a:buChar char="•"/>
              <a:defRPr sz="3200">
                <a:latin typeface="Calibri"/>
                <a:ea typeface="Calibri"/>
                <a:cs typeface="Calibri"/>
                <a:sym typeface="Calibri"/>
              </a:defRPr>
            </a:pPr>
            <a:r>
              <a:t>To work alongside the SEWRT team, to design a user friendly and accessible survey that meets the research objectives  This survey is housed and owned by SEWRT.</a:t>
            </a:r>
          </a:p>
          <a:p>
            <a:pPr marL="457200" indent="-431800">
              <a:lnSpc>
                <a:spcPct val="115000"/>
              </a:lnSpc>
              <a:buClr>
                <a:srgbClr val="000000"/>
              </a:buClr>
              <a:buSzPts val="3200"/>
              <a:buFont typeface="Calibri"/>
              <a:buChar char="•"/>
              <a:defRPr sz="3200">
                <a:latin typeface="Calibri"/>
                <a:ea typeface="Calibri"/>
                <a:cs typeface="Calibri"/>
                <a:sym typeface="Calibri"/>
              </a:defRPr>
            </a:pPr>
            <a:r>
              <a:t>To develop ideas for hosting interesting, inclusive and motivating events to support the research objectives.</a:t>
            </a:r>
          </a:p>
          <a:p>
            <a:endParaRPr sz="3200">
              <a:latin typeface="Calibri"/>
              <a:ea typeface="Calibri"/>
              <a:cs typeface="Calibri"/>
              <a:sym typeface="Calibri"/>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4F5B">
            <a:alpha val="38130"/>
          </a:srgbClr>
        </a:solidFill>
        <a:effectLst/>
      </p:bgPr>
    </p:bg>
    <p:spTree>
      <p:nvGrpSpPr>
        <p:cNvPr id="1" name=""/>
        <p:cNvGrpSpPr/>
        <p:nvPr/>
      </p:nvGrpSpPr>
      <p:grpSpPr>
        <a:xfrm>
          <a:off x="0" y="0"/>
          <a:ext cx="0" cy="0"/>
          <a:chOff x="0" y="0"/>
          <a:chExt cx="0" cy="0"/>
        </a:xfrm>
      </p:grpSpPr>
      <p:sp>
        <p:nvSpPr>
          <p:cNvPr id="200" name="Google Shape;123;p4"/>
          <p:cNvSpPr txBox="1">
            <a:spLocks noGrp="1"/>
          </p:cNvSpPr>
          <p:nvPr>
            <p:ph type="ctrTitle"/>
          </p:nvPr>
        </p:nvSpPr>
        <p:spPr>
          <a:xfrm>
            <a:off x="12669408" y="4230206"/>
            <a:ext cx="15924900" cy="4592101"/>
          </a:xfrm>
          <a:prstGeom prst="rect">
            <a:avLst/>
          </a:prstGeom>
        </p:spPr>
        <p:txBody>
          <a:bodyPr lIns="105449" tIns="105449" rIns="105449" bIns="105449" anchor="ctr"/>
          <a:lstStyle>
            <a:lvl1pPr>
              <a:lnSpc>
                <a:spcPct val="115000"/>
              </a:lnSpc>
              <a:defRPr sz="6400" b="0">
                <a:solidFill>
                  <a:srgbClr val="000000"/>
                </a:solidFill>
                <a:latin typeface="Lato"/>
                <a:ea typeface="Lato"/>
                <a:cs typeface="Lato"/>
                <a:sym typeface="Lato"/>
              </a:defRPr>
            </a:lvl1pPr>
          </a:lstStyle>
          <a:p>
            <a:r>
              <a:t>Workshop results</a:t>
            </a:r>
          </a:p>
        </p:txBody>
      </p:sp>
      <p:pic>
        <p:nvPicPr>
          <p:cNvPr id="201" name="Google Shape;124;p4" descr="Google Shape;124;p4"/>
          <p:cNvPicPr>
            <a:picLocks noChangeAspect="1"/>
          </p:cNvPicPr>
          <p:nvPr/>
        </p:nvPicPr>
        <p:blipFill>
          <a:blip r:embed="rId2"/>
          <a:srcRect l="23059" r="428"/>
          <a:stretch>
            <a:fillRect/>
          </a:stretch>
        </p:blipFill>
        <p:spPr>
          <a:xfrm>
            <a:off x="1143000" y="1442625"/>
            <a:ext cx="11049001" cy="1083075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03" name="Google Shape;129;p5"/>
          <p:cNvSpPr txBox="1">
            <a:spLocks noGrp="1"/>
          </p:cNvSpPr>
          <p:nvPr>
            <p:ph type="ctrTitle"/>
          </p:nvPr>
        </p:nvSpPr>
        <p:spPr>
          <a:xfrm>
            <a:off x="951255" y="40987"/>
            <a:ext cx="15924901" cy="2167202"/>
          </a:xfrm>
          <a:prstGeom prst="rect">
            <a:avLst/>
          </a:prstGeom>
        </p:spPr>
        <p:txBody>
          <a:bodyPr lIns="105449" tIns="105449" rIns="105449" bIns="105449" anchor="ctr"/>
          <a:lstStyle>
            <a:lvl1pPr>
              <a:lnSpc>
                <a:spcPct val="115000"/>
              </a:lnSpc>
              <a:defRPr sz="6400">
                <a:solidFill>
                  <a:srgbClr val="164F5C"/>
                </a:solidFill>
                <a:latin typeface="Lato"/>
                <a:ea typeface="Lato"/>
                <a:cs typeface="Lato"/>
                <a:sym typeface="Lato"/>
              </a:defRPr>
            </a:lvl1pPr>
          </a:lstStyle>
          <a:p>
            <a:r>
              <a:t>Feedback from the internal workshop</a:t>
            </a:r>
          </a:p>
        </p:txBody>
      </p:sp>
      <p:sp>
        <p:nvSpPr>
          <p:cNvPr id="204" name="Google Shape;130;p5"/>
          <p:cNvSpPr txBox="1"/>
          <p:nvPr/>
        </p:nvSpPr>
        <p:spPr>
          <a:xfrm>
            <a:off x="1083975" y="2008821"/>
            <a:ext cx="10378200" cy="5955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200">
                <a:latin typeface="Calibri"/>
                <a:ea typeface="Calibri"/>
                <a:cs typeface="Calibri"/>
                <a:sym typeface="Calibri"/>
              </a:defRPr>
            </a:pPr>
            <a:r>
              <a:t>The workshop was attended by 6 member of the SEWRT team. The purpose was to develop understanding of the benefits of working with people and and communities and, to agree the objectives of the survey.  </a:t>
            </a:r>
          </a:p>
          <a:p>
            <a:endParaRPr sz="3200">
              <a:latin typeface="Calibri"/>
              <a:ea typeface="Calibri"/>
              <a:cs typeface="Calibri"/>
              <a:sym typeface="Calibri"/>
            </a:endParaRPr>
          </a:p>
          <a:p>
            <a:pPr>
              <a:defRPr sz="3200">
                <a:latin typeface="Calibri"/>
                <a:ea typeface="Calibri"/>
                <a:cs typeface="Calibri"/>
                <a:sym typeface="Calibri"/>
              </a:defRPr>
            </a:pPr>
            <a:r>
              <a:t>The workshop demonstrated that while there is a strong appetite for working closely with communities and a recognition of the benefits this way of working can deliver for the organisation and for the river, the benefits for the people and communities involved were harder to capture. This emphasised the need for the survey and other engagement activities to development that understanding.</a:t>
            </a:r>
          </a:p>
        </p:txBody>
      </p:sp>
      <p:sp>
        <p:nvSpPr>
          <p:cNvPr id="205" name="Google Shape;131;p5"/>
          <p:cNvSpPr txBox="1"/>
          <p:nvPr/>
        </p:nvSpPr>
        <p:spPr>
          <a:xfrm>
            <a:off x="12192000" y="1979599"/>
            <a:ext cx="11734800" cy="11485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3200" b="1">
                <a:latin typeface="Calibri"/>
                <a:ea typeface="Calibri"/>
                <a:cs typeface="Calibri"/>
                <a:sym typeface="Calibri"/>
              </a:defRPr>
            </a:pPr>
            <a:r>
              <a:t>Organisational benefits:</a:t>
            </a:r>
            <a:r>
              <a:rPr b="0"/>
              <a:t> </a:t>
            </a:r>
          </a:p>
          <a:p>
            <a:pPr marL="457200" indent="-431800">
              <a:buClr>
                <a:srgbClr val="000000"/>
              </a:buClr>
              <a:buSzPts val="3200"/>
              <a:buFont typeface="Calibri"/>
              <a:buChar char="●"/>
              <a:defRPr sz="3200">
                <a:latin typeface="Calibri"/>
                <a:ea typeface="Calibri"/>
                <a:cs typeface="Calibri"/>
                <a:sym typeface="Calibri"/>
              </a:defRPr>
            </a:pPr>
            <a:r>
              <a:t>Identification of stakeholders and how to reach those outside of the organisational comfort zone</a:t>
            </a:r>
          </a:p>
          <a:p>
            <a:pPr marL="457200" indent="-431800">
              <a:buClr>
                <a:srgbClr val="000000"/>
              </a:buClr>
              <a:buSzPts val="3200"/>
              <a:buFont typeface="Calibri"/>
              <a:buChar char="●"/>
              <a:defRPr sz="3200">
                <a:latin typeface="Calibri"/>
                <a:ea typeface="Calibri"/>
                <a:cs typeface="Calibri"/>
                <a:sym typeface="Calibri"/>
              </a:defRPr>
            </a:pPr>
            <a:r>
              <a:t>Enhance the reputation of SEWRT among peer organisations</a:t>
            </a:r>
          </a:p>
          <a:p>
            <a:pPr marL="457200" indent="-431800">
              <a:buClr>
                <a:srgbClr val="000000"/>
              </a:buClr>
              <a:buSzPts val="3200"/>
              <a:buFont typeface="Calibri"/>
              <a:buChar char="●"/>
              <a:defRPr sz="3200">
                <a:latin typeface="Calibri"/>
                <a:ea typeface="Calibri"/>
                <a:cs typeface="Calibri"/>
                <a:sym typeface="Calibri"/>
              </a:defRPr>
            </a:pPr>
            <a:r>
              <a:t>Building the team</a:t>
            </a:r>
          </a:p>
          <a:p>
            <a:pPr marL="457200" indent="-431800">
              <a:buClr>
                <a:srgbClr val="000000"/>
              </a:buClr>
              <a:buSzPts val="3200"/>
              <a:buFont typeface="Calibri"/>
              <a:buChar char="●"/>
              <a:defRPr sz="3200">
                <a:latin typeface="Calibri"/>
                <a:ea typeface="Calibri"/>
                <a:cs typeface="Calibri"/>
                <a:sym typeface="Calibri"/>
              </a:defRPr>
            </a:pPr>
            <a:r>
              <a:t>Support for projects and environmental work</a:t>
            </a:r>
          </a:p>
          <a:p>
            <a:pPr marL="457200" indent="-431800">
              <a:buClr>
                <a:srgbClr val="000000"/>
              </a:buClr>
              <a:buSzPts val="3200"/>
              <a:buFont typeface="Calibri"/>
              <a:buChar char="●"/>
              <a:defRPr sz="3200">
                <a:latin typeface="Calibri"/>
                <a:ea typeface="Calibri"/>
                <a:cs typeface="Calibri"/>
                <a:sym typeface="Calibri"/>
              </a:defRPr>
            </a:pPr>
            <a:r>
              <a:t>Improve internal knowledge of sites</a:t>
            </a:r>
          </a:p>
          <a:p>
            <a:pPr marL="457200" indent="-431800">
              <a:buClr>
                <a:srgbClr val="000000"/>
              </a:buClr>
              <a:buSzPts val="3200"/>
              <a:buFont typeface="Calibri"/>
              <a:buChar char="●"/>
              <a:defRPr sz="3200">
                <a:latin typeface="Calibri"/>
                <a:ea typeface="Calibri"/>
                <a:cs typeface="Calibri"/>
                <a:sym typeface="Calibri"/>
              </a:defRPr>
            </a:pPr>
            <a:r>
              <a:t>Assist future fundraising</a:t>
            </a:r>
          </a:p>
          <a:p>
            <a:pPr marL="457200" indent="-431800">
              <a:buClr>
                <a:srgbClr val="000000"/>
              </a:buClr>
              <a:buSzPts val="3200"/>
              <a:buFont typeface="Calibri"/>
              <a:buChar char="●"/>
              <a:defRPr sz="3200">
                <a:latin typeface="Calibri"/>
                <a:ea typeface="Calibri"/>
                <a:cs typeface="Calibri"/>
                <a:sym typeface="Calibri"/>
              </a:defRPr>
            </a:pPr>
            <a:r>
              <a:t>Better understanding of potential partners and the communities which neighbour the river. </a:t>
            </a:r>
          </a:p>
          <a:p>
            <a:endParaRPr sz="3200" b="1">
              <a:latin typeface="Calibri"/>
              <a:ea typeface="Calibri"/>
              <a:cs typeface="Calibri"/>
              <a:sym typeface="Calibri"/>
            </a:endParaRPr>
          </a:p>
          <a:p>
            <a:pPr>
              <a:defRPr sz="3200" b="1">
                <a:latin typeface="Calibri"/>
                <a:ea typeface="Calibri"/>
                <a:cs typeface="Calibri"/>
                <a:sym typeface="Calibri"/>
              </a:defRPr>
            </a:pPr>
            <a:r>
              <a:t>River &amp; environmental benefits: </a:t>
            </a:r>
          </a:p>
          <a:p>
            <a:pPr marL="457200" indent="-431800">
              <a:buClr>
                <a:srgbClr val="000000"/>
              </a:buClr>
              <a:buSzPts val="3200"/>
              <a:buFont typeface="Calibri"/>
              <a:buChar char="●"/>
              <a:defRPr sz="3200">
                <a:latin typeface="Calibri"/>
                <a:ea typeface="Calibri"/>
                <a:cs typeface="Calibri"/>
                <a:sym typeface="Calibri"/>
              </a:defRPr>
            </a:pPr>
            <a:r>
              <a:t>Local communities reengaged with the river and wildlife leading to better stewardship of the river/ local environment</a:t>
            </a:r>
          </a:p>
          <a:p>
            <a:pPr marL="457200" indent="-431800">
              <a:buClr>
                <a:srgbClr val="000000"/>
              </a:buClr>
              <a:buSzPts val="3200"/>
              <a:buFont typeface="Calibri"/>
              <a:buChar char="●"/>
              <a:defRPr sz="3200">
                <a:latin typeface="Calibri"/>
                <a:ea typeface="Calibri"/>
                <a:cs typeface="Calibri"/>
                <a:sym typeface="Calibri"/>
              </a:defRPr>
            </a:pPr>
            <a:r>
              <a:t>Awareness of human impact</a:t>
            </a:r>
          </a:p>
          <a:p>
            <a:pPr marL="457200" indent="-431800">
              <a:buClr>
                <a:srgbClr val="000000"/>
              </a:buClr>
              <a:buSzPts val="3200"/>
              <a:buFont typeface="Calibri"/>
              <a:buChar char="●"/>
              <a:defRPr sz="3200">
                <a:latin typeface="Calibri"/>
                <a:ea typeface="Calibri"/>
                <a:cs typeface="Calibri"/>
                <a:sym typeface="Calibri"/>
              </a:defRPr>
            </a:pPr>
            <a:r>
              <a:t>Support for habitat improvement activities</a:t>
            </a:r>
          </a:p>
          <a:p>
            <a:pPr marL="457200" indent="-431800">
              <a:buClr>
                <a:srgbClr val="000000"/>
              </a:buClr>
              <a:buSzPts val="3200"/>
              <a:buFont typeface="Calibri"/>
              <a:buChar char="●"/>
              <a:defRPr sz="3200">
                <a:latin typeface="Calibri"/>
                <a:ea typeface="Calibri"/>
                <a:cs typeface="Calibri"/>
                <a:sym typeface="Calibri"/>
              </a:defRPr>
            </a:pPr>
            <a:r>
              <a:t>Valuing of river leading to better care.</a:t>
            </a:r>
          </a:p>
          <a:p>
            <a:endParaRPr sz="3200">
              <a:latin typeface="Calibri"/>
              <a:ea typeface="Calibri"/>
              <a:cs typeface="Calibri"/>
              <a:sym typeface="Calibri"/>
            </a:endParaRPr>
          </a:p>
          <a:p>
            <a:pPr>
              <a:defRPr sz="3200" b="1">
                <a:latin typeface="Calibri"/>
                <a:ea typeface="Calibri"/>
                <a:cs typeface="Calibri"/>
                <a:sym typeface="Calibri"/>
              </a:defRPr>
            </a:pPr>
            <a:r>
              <a:t>Community benefits: </a:t>
            </a:r>
          </a:p>
          <a:p>
            <a:pPr marL="457200" indent="-431800">
              <a:buClr>
                <a:srgbClr val="000000"/>
              </a:buClr>
              <a:buSzPts val="3200"/>
              <a:buFont typeface="Calibri"/>
              <a:buChar char="●"/>
              <a:defRPr sz="3200">
                <a:latin typeface="Calibri"/>
                <a:ea typeface="Calibri"/>
                <a:cs typeface="Calibri"/>
                <a:sym typeface="Calibri"/>
              </a:defRPr>
            </a:pPr>
            <a:r>
              <a:t>Improved connections and opportunities to share information</a:t>
            </a:r>
          </a:p>
          <a:p>
            <a:pPr marL="457200" indent="-431800">
              <a:buClr>
                <a:srgbClr val="000000"/>
              </a:buClr>
              <a:buSzPts val="3200"/>
              <a:buFont typeface="Calibri"/>
              <a:buChar char="●"/>
              <a:defRPr sz="3200">
                <a:latin typeface="Calibri"/>
                <a:ea typeface="Calibri"/>
                <a:cs typeface="Calibri"/>
                <a:sym typeface="Calibri"/>
              </a:defRPr>
            </a:pPr>
            <a:r>
              <a:t>Increased awareness of the river and it’s value</a:t>
            </a:r>
          </a:p>
          <a:p>
            <a:pPr marL="457200" indent="-431800">
              <a:buClr>
                <a:srgbClr val="000000"/>
              </a:buClr>
              <a:buSzPts val="3200"/>
              <a:buFont typeface="Calibri"/>
              <a:buChar char="●"/>
              <a:defRPr sz="3200">
                <a:latin typeface="Calibri"/>
                <a:ea typeface="Calibri"/>
                <a:cs typeface="Calibri"/>
                <a:sym typeface="Calibri"/>
              </a:defRPr>
            </a:pPr>
            <a:r>
              <a:t>Understanding of water quality and impact of actions and behaviour.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07" name="Google Shape;136;g2bdff91c70f_0_39"/>
          <p:cNvSpPr txBox="1">
            <a:spLocks noGrp="1"/>
          </p:cNvSpPr>
          <p:nvPr>
            <p:ph type="ctrTitle"/>
          </p:nvPr>
        </p:nvSpPr>
        <p:spPr>
          <a:xfrm>
            <a:off x="951255" y="40987"/>
            <a:ext cx="15924901" cy="2167202"/>
          </a:xfrm>
          <a:prstGeom prst="rect">
            <a:avLst/>
          </a:prstGeom>
        </p:spPr>
        <p:txBody>
          <a:bodyPr lIns="105449" tIns="105449" rIns="105449" bIns="105449" anchor="ctr"/>
          <a:lstStyle>
            <a:lvl1pPr>
              <a:lnSpc>
                <a:spcPct val="115000"/>
              </a:lnSpc>
              <a:defRPr sz="6400">
                <a:solidFill>
                  <a:srgbClr val="164F5C"/>
                </a:solidFill>
                <a:latin typeface="Lato"/>
                <a:ea typeface="Lato"/>
                <a:cs typeface="Lato"/>
                <a:sym typeface="Lato"/>
              </a:defRPr>
            </a:lvl1pPr>
          </a:lstStyle>
          <a:p>
            <a:r>
              <a:t>Feedback from the internal workshop</a:t>
            </a:r>
          </a:p>
        </p:txBody>
      </p:sp>
      <p:sp>
        <p:nvSpPr>
          <p:cNvPr id="208" name="Google Shape;137;g2bdff91c70f_0_39"/>
          <p:cNvSpPr/>
          <p:nvPr/>
        </p:nvSpPr>
        <p:spPr>
          <a:xfrm>
            <a:off x="6593816" y="2404295"/>
            <a:ext cx="7530680" cy="567847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288"/>
                  <a:pt x="0" y="9577"/>
                </a:cubicBezTo>
                <a:cubicBezTo>
                  <a:pt x="0" y="12173"/>
                  <a:pt x="1170" y="14522"/>
                  <a:pt x="3062" y="16247"/>
                </a:cubicBezTo>
                <a:lnTo>
                  <a:pt x="132" y="21600"/>
                </a:lnTo>
                <a:lnTo>
                  <a:pt x="5478" y="17904"/>
                </a:lnTo>
                <a:cubicBezTo>
                  <a:pt x="7050" y="18695"/>
                  <a:pt x="8863" y="19152"/>
                  <a:pt x="10799" y="19152"/>
                </a:cubicBezTo>
                <a:cubicBezTo>
                  <a:pt x="16764" y="19152"/>
                  <a:pt x="21600" y="14866"/>
                  <a:pt x="21600" y="9577"/>
                </a:cubicBezTo>
                <a:cubicBezTo>
                  <a:pt x="21600" y="4288"/>
                  <a:pt x="16764" y="0"/>
                  <a:pt x="10799" y="0"/>
                </a:cubicBezTo>
                <a:close/>
              </a:path>
            </a:pathLst>
          </a:custGeom>
          <a:solidFill>
            <a:srgbClr val="154F5B"/>
          </a:solidFill>
          <a:ln w="12700">
            <a:miter lim="400000"/>
          </a:ln>
        </p:spPr>
        <p:txBody>
          <a:bodyPr lIns="0" tIns="0" rIns="0" bIns="0" anchor="ctr"/>
          <a:lstStyle/>
          <a:p>
            <a:pPr algn="ctr">
              <a:defRPr sz="3200"/>
            </a:pPr>
            <a:endParaRPr/>
          </a:p>
        </p:txBody>
      </p:sp>
      <p:sp>
        <p:nvSpPr>
          <p:cNvPr id="209" name="Google Shape;138;g2bdff91c70f_0_39"/>
          <p:cNvSpPr/>
          <p:nvPr/>
        </p:nvSpPr>
        <p:spPr>
          <a:xfrm>
            <a:off x="14975699" y="3118799"/>
            <a:ext cx="6957037" cy="3500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593"/>
                </a:lnTo>
                <a:lnTo>
                  <a:pt x="15759" y="18593"/>
                </a:lnTo>
                <a:lnTo>
                  <a:pt x="21600" y="21600"/>
                </a:lnTo>
                <a:lnTo>
                  <a:pt x="18907" y="16300"/>
                </a:lnTo>
                <a:lnTo>
                  <a:pt x="18907" y="0"/>
                </a:lnTo>
                <a:lnTo>
                  <a:pt x="0" y="0"/>
                </a:lnTo>
                <a:close/>
              </a:path>
            </a:pathLst>
          </a:custGeom>
          <a:solidFill>
            <a:srgbClr val="822268"/>
          </a:solidFill>
          <a:ln w="12700">
            <a:miter lim="400000"/>
          </a:ln>
        </p:spPr>
        <p:txBody>
          <a:bodyPr lIns="0" tIns="0" rIns="0" bIns="0" anchor="ctr"/>
          <a:lstStyle/>
          <a:p>
            <a:pPr algn="ctr">
              <a:defRPr sz="3200"/>
            </a:pPr>
            <a:endParaRPr/>
          </a:p>
        </p:txBody>
      </p:sp>
      <p:sp>
        <p:nvSpPr>
          <p:cNvPr id="210" name="Google Shape;139;g2bdff91c70f_0_39"/>
          <p:cNvSpPr/>
          <p:nvPr/>
        </p:nvSpPr>
        <p:spPr>
          <a:xfrm>
            <a:off x="12099252" y="7199756"/>
            <a:ext cx="7140001" cy="3754801"/>
          </a:xfrm>
          <a:prstGeom prst="wedgeEllipseCallout">
            <a:avLst>
              <a:gd name="adj1" fmla="val -49493"/>
              <a:gd name="adj2" fmla="val 64126"/>
            </a:avLst>
          </a:prstGeom>
          <a:solidFill>
            <a:srgbClr val="154F5B"/>
          </a:solidFill>
          <a:ln w="12700">
            <a:miter lim="400000"/>
          </a:ln>
        </p:spPr>
        <p:txBody>
          <a:bodyPr lIns="0" tIns="0" rIns="0" bIns="0" anchor="ctr"/>
          <a:lstStyle/>
          <a:p>
            <a:pPr algn="ctr">
              <a:defRPr sz="3200"/>
            </a:pPr>
            <a:endParaRPr/>
          </a:p>
        </p:txBody>
      </p:sp>
      <p:sp>
        <p:nvSpPr>
          <p:cNvPr id="211" name="Google Shape;140;g2bdff91c70f_0_39"/>
          <p:cNvSpPr txBox="1"/>
          <p:nvPr/>
        </p:nvSpPr>
        <p:spPr>
          <a:xfrm>
            <a:off x="7730531" y="3649116"/>
            <a:ext cx="5498101" cy="237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4100">
                <a:solidFill>
                  <a:srgbClr val="FFFFFF"/>
                </a:solidFill>
                <a:latin typeface="Calibri"/>
                <a:ea typeface="Calibri"/>
                <a:cs typeface="Calibri"/>
                <a:sym typeface="Calibri"/>
              </a:defRPr>
            </a:lvl1pPr>
          </a:lstStyle>
          <a:p>
            <a:r>
              <a:t>Hopefully it will get us working more closely together as a team like fellow rivers trusts.</a:t>
            </a:r>
          </a:p>
        </p:txBody>
      </p:sp>
      <p:sp>
        <p:nvSpPr>
          <p:cNvPr id="212" name="Google Shape;141;g2bdff91c70f_0_39"/>
          <p:cNvSpPr txBox="1"/>
          <p:nvPr/>
        </p:nvSpPr>
        <p:spPr>
          <a:xfrm>
            <a:off x="15328075" y="3397096"/>
            <a:ext cx="6320101" cy="237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4100">
                <a:solidFill>
                  <a:srgbClr val="FFFFFF"/>
                </a:solidFill>
                <a:latin typeface="Calibri"/>
                <a:ea typeface="Calibri"/>
                <a:cs typeface="Calibri"/>
                <a:sym typeface="Calibri"/>
              </a:defRPr>
            </a:lvl1pPr>
          </a:lstStyle>
          <a:p>
            <a:r>
              <a:t>Educate the local communities on how to improve river and environmental quality.</a:t>
            </a:r>
          </a:p>
        </p:txBody>
      </p:sp>
      <p:sp>
        <p:nvSpPr>
          <p:cNvPr id="213" name="Google Shape;142;g2bdff91c70f_0_39"/>
          <p:cNvSpPr txBox="1"/>
          <p:nvPr/>
        </p:nvSpPr>
        <p:spPr>
          <a:xfrm>
            <a:off x="13093599" y="8179018"/>
            <a:ext cx="5498101" cy="1787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4100">
                <a:solidFill>
                  <a:srgbClr val="FFFFFF"/>
                </a:solidFill>
                <a:latin typeface="Calibri"/>
                <a:ea typeface="Calibri"/>
                <a:cs typeface="Calibri"/>
                <a:sym typeface="Calibri"/>
              </a:defRPr>
            </a:lvl1pPr>
          </a:lstStyle>
          <a:p>
            <a:r>
              <a:t>Increase landowners and local communities sense of care for the river.</a:t>
            </a:r>
          </a:p>
        </p:txBody>
      </p:sp>
      <p:sp>
        <p:nvSpPr>
          <p:cNvPr id="214" name="Google Shape;143;g2bdff91c70f_0_39"/>
          <p:cNvSpPr/>
          <p:nvPr/>
        </p:nvSpPr>
        <p:spPr>
          <a:xfrm>
            <a:off x="2264855" y="8279692"/>
            <a:ext cx="8561593" cy="4281066"/>
          </a:xfrm>
          <a:custGeom>
            <a:avLst/>
            <a:gdLst/>
            <a:ahLst/>
            <a:cxnLst>
              <a:cxn ang="0">
                <a:pos x="wd2" y="hd2"/>
              </a:cxn>
              <a:cxn ang="5400000">
                <a:pos x="wd2" y="hd2"/>
              </a:cxn>
              <a:cxn ang="10800000">
                <a:pos x="wd2" y="hd2"/>
              </a:cxn>
              <a:cxn ang="16200000">
                <a:pos x="wd2" y="hd2"/>
              </a:cxn>
            </a:cxnLst>
            <a:rect l="0" t="0" r="r" b="b"/>
            <a:pathLst>
              <a:path w="21600" h="21600" extrusionOk="0">
                <a:moveTo>
                  <a:pt x="4473" y="0"/>
                </a:moveTo>
                <a:cubicBezTo>
                  <a:pt x="4291" y="0"/>
                  <a:pt x="4142" y="272"/>
                  <a:pt x="4142" y="606"/>
                </a:cubicBezTo>
                <a:lnTo>
                  <a:pt x="4142" y="16368"/>
                </a:lnTo>
                <a:lnTo>
                  <a:pt x="0" y="21600"/>
                </a:lnTo>
                <a:lnTo>
                  <a:pt x="5698" y="18117"/>
                </a:lnTo>
                <a:lnTo>
                  <a:pt x="21269" y="18117"/>
                </a:lnTo>
                <a:cubicBezTo>
                  <a:pt x="21452" y="18117"/>
                  <a:pt x="21600" y="17845"/>
                  <a:pt x="21600" y="17510"/>
                </a:cubicBezTo>
                <a:lnTo>
                  <a:pt x="21600" y="606"/>
                </a:lnTo>
                <a:cubicBezTo>
                  <a:pt x="21600" y="272"/>
                  <a:pt x="21452" y="0"/>
                  <a:pt x="21269" y="0"/>
                </a:cubicBezTo>
                <a:lnTo>
                  <a:pt x="4473" y="0"/>
                </a:lnTo>
                <a:close/>
              </a:path>
            </a:pathLst>
          </a:custGeom>
          <a:solidFill>
            <a:srgbClr val="822268"/>
          </a:solidFill>
          <a:ln w="12700">
            <a:miter lim="400000"/>
          </a:ln>
        </p:spPr>
        <p:txBody>
          <a:bodyPr lIns="0" tIns="0" rIns="0" bIns="0" anchor="ctr"/>
          <a:lstStyle/>
          <a:p>
            <a:pPr algn="ctr">
              <a:defRPr sz="3200"/>
            </a:pPr>
            <a:endParaRPr/>
          </a:p>
        </p:txBody>
      </p:sp>
      <p:sp>
        <p:nvSpPr>
          <p:cNvPr id="215" name="Google Shape;144;g2bdff91c70f_0_39"/>
          <p:cNvSpPr txBox="1"/>
          <p:nvPr/>
        </p:nvSpPr>
        <p:spPr>
          <a:xfrm>
            <a:off x="4212349" y="8543512"/>
            <a:ext cx="6320102" cy="2953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4100">
                <a:solidFill>
                  <a:srgbClr val="FFFFFF"/>
                </a:solidFill>
                <a:latin typeface="Calibri"/>
                <a:ea typeface="Calibri"/>
                <a:cs typeface="Calibri"/>
                <a:sym typeface="Calibri"/>
              </a:defRPr>
            </a:lvl1pPr>
          </a:lstStyle>
          <a:p>
            <a:r>
              <a:t>People within the communities are aware of what a good quality and bad quality river looks like and how this can be changed.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17" name="Google Shape;149;p6"/>
          <p:cNvSpPr txBox="1">
            <a:spLocks noGrp="1"/>
          </p:cNvSpPr>
          <p:nvPr>
            <p:ph type="ctrTitle"/>
          </p:nvPr>
        </p:nvSpPr>
        <p:spPr>
          <a:xfrm>
            <a:off x="1037757" y="-242274"/>
            <a:ext cx="15924901" cy="2744700"/>
          </a:xfrm>
          <a:prstGeom prst="rect">
            <a:avLst/>
          </a:prstGeom>
        </p:spPr>
        <p:txBody>
          <a:bodyPr lIns="105449" tIns="105449" rIns="105449" bIns="105449" anchor="ctr"/>
          <a:lstStyle>
            <a:lvl1pPr>
              <a:lnSpc>
                <a:spcPct val="115000"/>
              </a:lnSpc>
              <a:defRPr sz="6400">
                <a:solidFill>
                  <a:srgbClr val="164F5C"/>
                </a:solidFill>
                <a:latin typeface="Lato"/>
                <a:ea typeface="Lato"/>
                <a:cs typeface="Lato"/>
                <a:sym typeface="Lato"/>
              </a:defRPr>
            </a:lvl1pPr>
          </a:lstStyle>
          <a:p>
            <a:r>
              <a:t>Aspirations and expectations</a:t>
            </a:r>
          </a:p>
        </p:txBody>
      </p:sp>
      <p:sp>
        <p:nvSpPr>
          <p:cNvPr id="218" name="Google Shape;151;p6"/>
          <p:cNvSpPr txBox="1"/>
          <p:nvPr/>
        </p:nvSpPr>
        <p:spPr>
          <a:xfrm>
            <a:off x="1142999" y="2161057"/>
            <a:ext cx="10634702" cy="1107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b="1">
                <a:latin typeface="Calibri"/>
                <a:ea typeface="Calibri"/>
                <a:cs typeface="Calibri"/>
                <a:sym typeface="Calibri"/>
              </a:defRPr>
            </a:pPr>
            <a:r>
              <a:t>The following aspirations were identified during the workshop;</a:t>
            </a:r>
          </a:p>
          <a:p>
            <a:pPr>
              <a:lnSpc>
                <a:spcPct val="115000"/>
              </a:lnSpc>
            </a:pPr>
            <a:endParaRPr sz="3200" b="1">
              <a:latin typeface="Calibri"/>
              <a:ea typeface="Calibri"/>
              <a:cs typeface="Calibri"/>
              <a:sym typeface="Calibri"/>
            </a:endParaRPr>
          </a:p>
          <a:p>
            <a:pPr>
              <a:lnSpc>
                <a:spcPct val="115000"/>
              </a:lnSpc>
              <a:defRPr sz="3200" b="1">
                <a:latin typeface="Calibri"/>
                <a:ea typeface="Calibri"/>
                <a:cs typeface="Calibri"/>
                <a:sym typeface="Calibri"/>
              </a:defRPr>
            </a:pPr>
            <a:r>
              <a:t>Short term (survey)</a:t>
            </a:r>
          </a:p>
          <a:p>
            <a:pPr marL="457200" indent="-431800">
              <a:lnSpc>
                <a:spcPct val="115000"/>
              </a:lnSpc>
              <a:buClr>
                <a:srgbClr val="000000"/>
              </a:buClr>
              <a:buSzPts val="3200"/>
              <a:buFont typeface="Calibri"/>
              <a:buChar char="●"/>
              <a:defRPr sz="3200">
                <a:latin typeface="Calibri"/>
                <a:ea typeface="Calibri"/>
                <a:cs typeface="Calibri"/>
                <a:sym typeface="Calibri"/>
              </a:defRPr>
            </a:pPr>
            <a:r>
              <a:t>Understand local perception and use of river</a:t>
            </a:r>
          </a:p>
          <a:p>
            <a:pPr marL="457200" indent="-431800">
              <a:lnSpc>
                <a:spcPct val="115000"/>
              </a:lnSpc>
              <a:buClr>
                <a:srgbClr val="000000"/>
              </a:buClr>
              <a:buSzPts val="3200"/>
              <a:buFont typeface="Calibri"/>
              <a:buChar char="●"/>
              <a:defRPr sz="3200">
                <a:latin typeface="Calibri"/>
                <a:ea typeface="Calibri"/>
                <a:cs typeface="Calibri"/>
                <a:sym typeface="Calibri"/>
              </a:defRPr>
            </a:pPr>
            <a:r>
              <a:t>Improve awareness and understanding of targeted communities local to the river regarding:</a:t>
            </a:r>
          </a:p>
          <a:p>
            <a:pPr marL="914400" lvl="1" indent="-431800">
              <a:lnSpc>
                <a:spcPct val="115000"/>
              </a:lnSpc>
              <a:buClr>
                <a:srgbClr val="000000"/>
              </a:buClr>
              <a:buSzPts val="3200"/>
              <a:buFont typeface="Calibri"/>
              <a:buChar char="○"/>
              <a:defRPr sz="3200">
                <a:latin typeface="Calibri"/>
                <a:ea typeface="Calibri"/>
                <a:cs typeface="Calibri"/>
                <a:sym typeface="Calibri"/>
              </a:defRPr>
            </a:pPr>
            <a:r>
              <a:t>The value and importance of river &amp; attributes</a:t>
            </a:r>
          </a:p>
          <a:p>
            <a:pPr marL="914400" lvl="1" indent="-431800">
              <a:lnSpc>
                <a:spcPct val="115000"/>
              </a:lnSpc>
              <a:buClr>
                <a:srgbClr val="000000"/>
              </a:buClr>
              <a:buSzPts val="3200"/>
              <a:buFont typeface="Calibri"/>
              <a:buChar char="○"/>
              <a:defRPr sz="3200">
                <a:latin typeface="Calibri"/>
                <a:ea typeface="Calibri"/>
                <a:cs typeface="Calibri"/>
                <a:sym typeface="Calibri"/>
              </a:defRPr>
            </a:pPr>
            <a:r>
              <a:t>The work of SEWRT</a:t>
            </a:r>
          </a:p>
          <a:p>
            <a:pPr marL="457200" indent="-431800">
              <a:lnSpc>
                <a:spcPct val="115000"/>
              </a:lnSpc>
              <a:buClr>
                <a:srgbClr val="000000"/>
              </a:buClr>
              <a:buSzPts val="3200"/>
              <a:buFont typeface="Calibri"/>
              <a:buChar char="●"/>
              <a:defRPr sz="3200">
                <a:latin typeface="Calibri"/>
                <a:ea typeface="Calibri"/>
                <a:cs typeface="Calibri"/>
                <a:sym typeface="Calibri"/>
              </a:defRPr>
            </a:pPr>
            <a:r>
              <a:t>Enhance the reputation of SEWRT locally, with funders and other organisations</a:t>
            </a:r>
          </a:p>
          <a:p>
            <a:pPr marL="457200" indent="-431800">
              <a:lnSpc>
                <a:spcPct val="115000"/>
              </a:lnSpc>
              <a:buClr>
                <a:srgbClr val="000000"/>
              </a:buClr>
              <a:buSzPts val="3200"/>
              <a:buFont typeface="Calibri"/>
              <a:buChar char="●"/>
              <a:defRPr sz="3200">
                <a:latin typeface="Calibri"/>
                <a:ea typeface="Calibri"/>
                <a:cs typeface="Calibri"/>
                <a:sym typeface="Calibri"/>
              </a:defRPr>
            </a:pPr>
            <a:r>
              <a:t>Build network and relationships (both new and existing)</a:t>
            </a:r>
          </a:p>
          <a:p>
            <a:pPr marL="457200" indent="-431800">
              <a:lnSpc>
                <a:spcPct val="115000"/>
              </a:lnSpc>
              <a:buClr>
                <a:srgbClr val="000000"/>
              </a:buClr>
              <a:buSzPts val="3200"/>
              <a:buFont typeface="Calibri"/>
              <a:buChar char="●"/>
              <a:defRPr sz="3200">
                <a:latin typeface="Calibri"/>
                <a:ea typeface="Calibri"/>
                <a:cs typeface="Calibri"/>
                <a:sym typeface="Calibri"/>
              </a:defRPr>
            </a:pPr>
            <a:r>
              <a:t>Gather insights to inform future activities</a:t>
            </a:r>
          </a:p>
          <a:p>
            <a:pPr marL="457200" indent="-431800">
              <a:lnSpc>
                <a:spcPct val="115000"/>
              </a:lnSpc>
              <a:buClr>
                <a:srgbClr val="000000"/>
              </a:buClr>
              <a:buSzPts val="3200"/>
              <a:buFont typeface="Calibri"/>
              <a:buChar char="●"/>
              <a:defRPr sz="3200">
                <a:latin typeface="Calibri"/>
                <a:ea typeface="Calibri"/>
                <a:cs typeface="Calibri"/>
                <a:sym typeface="Calibri"/>
              </a:defRPr>
            </a:pPr>
            <a:r>
              <a:t>Meet funding aims </a:t>
            </a:r>
          </a:p>
          <a:p>
            <a:pPr>
              <a:lnSpc>
                <a:spcPct val="115000"/>
              </a:lnSpc>
            </a:pPr>
            <a:endParaRPr sz="3200">
              <a:latin typeface="Calibri"/>
              <a:ea typeface="Calibri"/>
              <a:cs typeface="Calibri"/>
              <a:sym typeface="Calibri"/>
            </a:endParaRPr>
          </a:p>
          <a:p>
            <a:pPr>
              <a:lnSpc>
                <a:spcPct val="115000"/>
              </a:lnSpc>
              <a:defRPr sz="3200" b="1">
                <a:latin typeface="Calibri"/>
                <a:ea typeface="Calibri"/>
                <a:cs typeface="Calibri"/>
                <a:sym typeface="Calibri"/>
              </a:defRPr>
            </a:pPr>
            <a:r>
              <a:t>Longer term</a:t>
            </a:r>
          </a:p>
          <a:p>
            <a:pPr marL="457200" indent="-431800">
              <a:lnSpc>
                <a:spcPct val="115000"/>
              </a:lnSpc>
              <a:buClr>
                <a:srgbClr val="000000"/>
              </a:buClr>
              <a:buSzPts val="3200"/>
              <a:buFont typeface="Calibri"/>
              <a:buChar char="●"/>
              <a:defRPr sz="3200">
                <a:latin typeface="Calibri"/>
                <a:ea typeface="Calibri"/>
                <a:cs typeface="Calibri"/>
                <a:sym typeface="Calibri"/>
              </a:defRPr>
            </a:pPr>
            <a:r>
              <a:t>Generate local ownership and care of river</a:t>
            </a:r>
          </a:p>
          <a:p>
            <a:pPr marL="457200" indent="-431800">
              <a:lnSpc>
                <a:spcPct val="115000"/>
              </a:lnSpc>
              <a:buClr>
                <a:srgbClr val="000000"/>
              </a:buClr>
              <a:buSzPts val="3200"/>
              <a:buFont typeface="Calibri"/>
              <a:buChar char="●"/>
              <a:defRPr sz="3200">
                <a:latin typeface="Calibri"/>
                <a:ea typeface="Calibri"/>
                <a:cs typeface="Calibri"/>
                <a:sym typeface="Calibri"/>
              </a:defRPr>
            </a:pPr>
            <a:r>
              <a:t>Support the work of the team </a:t>
            </a:r>
          </a:p>
          <a:p>
            <a:pPr marL="457200" indent="-431800">
              <a:lnSpc>
                <a:spcPct val="115000"/>
              </a:lnSpc>
              <a:buClr>
                <a:srgbClr val="000000"/>
              </a:buClr>
              <a:buSzPts val="3200"/>
              <a:buFont typeface="Calibri"/>
              <a:buChar char="●"/>
              <a:defRPr sz="3200">
                <a:latin typeface="Calibri"/>
                <a:ea typeface="Calibri"/>
                <a:cs typeface="Calibri"/>
                <a:sym typeface="Calibri"/>
              </a:defRPr>
            </a:pPr>
            <a:r>
              <a:t>Develop research methods and inform future work</a:t>
            </a:r>
          </a:p>
        </p:txBody>
      </p:sp>
      <p:pic>
        <p:nvPicPr>
          <p:cNvPr id="219" name="Google Shape;152;p6" descr="Google Shape;152;p6"/>
          <p:cNvPicPr>
            <a:picLocks noChangeAspect="1"/>
          </p:cNvPicPr>
          <p:nvPr/>
        </p:nvPicPr>
        <p:blipFill>
          <a:blip r:embed="rId2"/>
          <a:srcRect t="8435" b="14176"/>
          <a:stretch>
            <a:fillRect/>
          </a:stretch>
        </p:blipFill>
        <p:spPr>
          <a:xfrm>
            <a:off x="12567424" y="7272526"/>
            <a:ext cx="11006101" cy="5678576"/>
          </a:xfrm>
          <a:prstGeom prst="rect">
            <a:avLst/>
          </a:prstGeom>
          <a:ln w="12700">
            <a:miter lim="400000"/>
          </a:ln>
        </p:spPr>
      </p:pic>
      <p:sp>
        <p:nvSpPr>
          <p:cNvPr id="220" name="Google Shape;153;p6"/>
          <p:cNvSpPr txBox="1"/>
          <p:nvPr/>
        </p:nvSpPr>
        <p:spPr>
          <a:xfrm>
            <a:off x="12192000" y="2019300"/>
            <a:ext cx="11006101" cy="3925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marL="457200" indent="-431800">
              <a:lnSpc>
                <a:spcPct val="115000"/>
              </a:lnSpc>
              <a:buClr>
                <a:srgbClr val="000000"/>
              </a:buClr>
              <a:buSzPts val="3200"/>
              <a:buFont typeface="Calibri"/>
              <a:buChar char="●"/>
              <a:defRPr sz="3200">
                <a:latin typeface="Calibri"/>
                <a:ea typeface="Calibri"/>
                <a:cs typeface="Calibri"/>
                <a:sym typeface="Calibri"/>
              </a:defRPr>
            </a:pPr>
            <a:r>
              <a:t>Inspire people to keep working and value the river</a:t>
            </a:r>
          </a:p>
          <a:p>
            <a:pPr marL="457200" indent="-431800">
              <a:lnSpc>
                <a:spcPct val="115000"/>
              </a:lnSpc>
              <a:buClr>
                <a:srgbClr val="000000"/>
              </a:buClr>
              <a:buSzPts val="3200"/>
              <a:buFont typeface="Calibri"/>
              <a:buChar char="●"/>
              <a:defRPr sz="3200">
                <a:latin typeface="Calibri"/>
                <a:ea typeface="Calibri"/>
                <a:cs typeface="Calibri"/>
                <a:sym typeface="Calibri"/>
              </a:defRPr>
            </a:pPr>
            <a:r>
              <a:t>Ongoing evidence capture to support future work and funding bids</a:t>
            </a:r>
          </a:p>
          <a:p>
            <a:pPr marL="457200" indent="-431800">
              <a:lnSpc>
                <a:spcPct val="115000"/>
              </a:lnSpc>
              <a:buClr>
                <a:srgbClr val="000000"/>
              </a:buClr>
              <a:buSzPts val="3200"/>
              <a:buFont typeface="Calibri"/>
              <a:buChar char="●"/>
              <a:defRPr sz="3200">
                <a:latin typeface="Calibri"/>
                <a:ea typeface="Calibri"/>
                <a:cs typeface="Calibri"/>
                <a:sym typeface="Calibri"/>
              </a:defRPr>
            </a:pPr>
            <a:r>
              <a:t>Comprehensive directory of who links to river - eg.landowners, especially difficult in urban areas</a:t>
            </a:r>
          </a:p>
          <a:p>
            <a:pPr marL="457200" indent="-431800">
              <a:lnSpc>
                <a:spcPct val="115000"/>
              </a:lnSpc>
              <a:buClr>
                <a:srgbClr val="000000"/>
              </a:buClr>
              <a:buSzPts val="3200"/>
              <a:buFont typeface="Calibri"/>
              <a:buChar char="●"/>
              <a:defRPr sz="3200">
                <a:latin typeface="Calibri"/>
                <a:ea typeface="Calibri"/>
                <a:cs typeface="Calibri"/>
                <a:sym typeface="Calibri"/>
              </a:defRPr>
            </a:pPr>
            <a:r>
              <a:t>Increased level of awareness and understanding of local communities towards river attributes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4EF"/>
        </a:solidFill>
        <a:effectLst/>
      </p:bgPr>
    </p:bg>
    <p:spTree>
      <p:nvGrpSpPr>
        <p:cNvPr id="1" name=""/>
        <p:cNvGrpSpPr/>
        <p:nvPr/>
      </p:nvGrpSpPr>
      <p:grpSpPr>
        <a:xfrm>
          <a:off x="0" y="0"/>
          <a:ext cx="0" cy="0"/>
          <a:chOff x="0" y="0"/>
          <a:chExt cx="0" cy="0"/>
        </a:xfrm>
      </p:grpSpPr>
      <p:sp>
        <p:nvSpPr>
          <p:cNvPr id="222" name="Google Shape;158;p7"/>
          <p:cNvSpPr txBox="1">
            <a:spLocks noGrp="1"/>
          </p:cNvSpPr>
          <p:nvPr>
            <p:ph type="ctrTitle"/>
          </p:nvPr>
        </p:nvSpPr>
        <p:spPr>
          <a:xfrm>
            <a:off x="981622" y="-231869"/>
            <a:ext cx="15924901" cy="2744700"/>
          </a:xfrm>
          <a:prstGeom prst="rect">
            <a:avLst/>
          </a:prstGeom>
        </p:spPr>
        <p:txBody>
          <a:bodyPr lIns="105449" tIns="105449" rIns="105449" bIns="105449" anchor="ctr"/>
          <a:lstStyle>
            <a:lvl1pPr>
              <a:lnSpc>
                <a:spcPct val="115000"/>
              </a:lnSpc>
              <a:defRPr sz="6400">
                <a:solidFill>
                  <a:srgbClr val="164F5C"/>
                </a:solidFill>
                <a:latin typeface="Lato"/>
                <a:ea typeface="Lato"/>
                <a:cs typeface="Lato"/>
                <a:sym typeface="Lato"/>
              </a:defRPr>
            </a:lvl1pPr>
          </a:lstStyle>
          <a:p>
            <a:r>
              <a:t>Risks and concerns</a:t>
            </a:r>
          </a:p>
        </p:txBody>
      </p:sp>
      <p:sp>
        <p:nvSpPr>
          <p:cNvPr id="223" name="Google Shape;160;p7"/>
          <p:cNvSpPr txBox="1"/>
          <p:nvPr/>
        </p:nvSpPr>
        <p:spPr>
          <a:xfrm>
            <a:off x="1071949" y="2079855"/>
            <a:ext cx="7692902" cy="773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15000"/>
              </a:lnSpc>
              <a:defRPr sz="3200">
                <a:latin typeface="Calibri"/>
                <a:ea typeface="Calibri"/>
                <a:cs typeface="Calibri"/>
                <a:sym typeface="Calibri"/>
              </a:defRPr>
            </a:pPr>
            <a:r>
              <a:t>The team acknowledged that they were a small organisation and team.  While they are ambitious in their outlook the work needs to be managed to meet with capacity and to mitigate risk of over extending and over promising. </a:t>
            </a:r>
          </a:p>
          <a:p>
            <a:pPr>
              <a:lnSpc>
                <a:spcPct val="115000"/>
              </a:lnSpc>
            </a:pPr>
            <a:endParaRPr sz="3200">
              <a:latin typeface="Calibri"/>
              <a:ea typeface="Calibri"/>
              <a:cs typeface="Calibri"/>
              <a:sym typeface="Calibri"/>
            </a:endParaRPr>
          </a:p>
          <a:p>
            <a:pPr>
              <a:lnSpc>
                <a:spcPct val="115000"/>
              </a:lnSpc>
              <a:defRPr sz="3200">
                <a:latin typeface="Calibri"/>
                <a:ea typeface="Calibri"/>
                <a:cs typeface="Calibri"/>
                <a:sym typeface="Calibri"/>
              </a:defRPr>
            </a:pPr>
            <a:r>
              <a:t>While working cooperatively with local communities will bring many benefits, the team are realistic about the need to manage internal and external expectations while still working towards their goals.</a:t>
            </a:r>
          </a:p>
          <a:p>
            <a:pPr>
              <a:lnSpc>
                <a:spcPct val="115000"/>
              </a:lnSpc>
            </a:pPr>
            <a:endParaRPr sz="3200">
              <a:latin typeface="Calibri"/>
              <a:ea typeface="Calibri"/>
              <a:cs typeface="Calibri"/>
              <a:sym typeface="Calibri"/>
            </a:endParaRPr>
          </a:p>
        </p:txBody>
      </p:sp>
      <p:pic>
        <p:nvPicPr>
          <p:cNvPr id="224" name="Google Shape;161;p7" descr="Google Shape;161;p7"/>
          <p:cNvPicPr>
            <a:picLocks noChangeAspect="1"/>
          </p:cNvPicPr>
          <p:nvPr/>
        </p:nvPicPr>
        <p:blipFill>
          <a:blip r:embed="rId2"/>
          <a:stretch>
            <a:fillRect/>
          </a:stretch>
        </p:blipFill>
        <p:spPr>
          <a:xfrm>
            <a:off x="9997864" y="2171697"/>
            <a:ext cx="13928931" cy="9812356"/>
          </a:xfrm>
          <a:prstGeom prst="rect">
            <a:avLst/>
          </a:prstGeom>
          <a:ln w="12700">
            <a:miter lim="400000"/>
          </a:ln>
        </p:spPr>
      </p:pic>
      <p:sp>
        <p:nvSpPr>
          <p:cNvPr id="225" name="Google Shape;162;p7"/>
          <p:cNvSpPr txBox="1"/>
          <p:nvPr/>
        </p:nvSpPr>
        <p:spPr>
          <a:xfrm>
            <a:off x="13790412" y="11993053"/>
            <a:ext cx="6063301" cy="500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000">
                <a:latin typeface="Calibri"/>
                <a:ea typeface="Calibri"/>
                <a:cs typeface="Calibri"/>
                <a:sym typeface="Calibri"/>
              </a:defRPr>
            </a:lvl1pPr>
          </a:lstStyle>
          <a:p>
            <a:r>
              <a:t>Discussion of risk during the workshop</a:t>
            </a: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A7A7A7"/>
      </a:dk2>
      <a:lt2>
        <a:srgbClr val="535353"/>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Helvetica"/>
        <a:ea typeface="Helvetica"/>
        <a:cs typeface="Helvetica"/>
      </a:majorFont>
      <a:minorFont>
        <a:latin typeface="Arial"/>
        <a:ea typeface="Arial"/>
        <a:cs typeface="Arial"/>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A7A7A7"/>
      </a:dk2>
      <a:lt2>
        <a:srgbClr val="535353"/>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Helvetica"/>
        <a:ea typeface="Helvetica"/>
        <a:cs typeface="Helvetica"/>
      </a:majorFont>
      <a:minorFont>
        <a:latin typeface="Arial"/>
        <a:ea typeface="Arial"/>
        <a:cs typeface="Arial"/>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3072</Words>
  <Application>Microsoft Office PowerPoint</Application>
  <PresentationFormat>Custom</PresentationFormat>
  <Paragraphs>186</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23_ClassicWhite</vt:lpstr>
      <vt:lpstr>South East Wales River Trust: Your River  A report on the survey &amp;  results</vt:lpstr>
      <vt:lpstr>South East Wales River Trust: Your River: Summary</vt:lpstr>
      <vt:lpstr>Context for the work</vt:lpstr>
      <vt:lpstr>Engaging with the community</vt:lpstr>
      <vt:lpstr>Workshop results</vt:lpstr>
      <vt:lpstr>Feedback from the internal workshop</vt:lpstr>
      <vt:lpstr>Feedback from the internal workshop</vt:lpstr>
      <vt:lpstr>Aspirations and expectations</vt:lpstr>
      <vt:lpstr>Risks and concerns</vt:lpstr>
      <vt:lpstr>Stakeholder mapping</vt:lpstr>
      <vt:lpstr>Survey results</vt:lpstr>
      <vt:lpstr>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survey has started to deliver on the shorter term aims agreed for this work:  Results indicate that pollution and access are concerns for local people and communities;  It has identified some of the barriers to people accessing their river It has indicated the types of activities and ways of engaging with  people It has generated support for the work of SEWRT with people requesting to stay involved and for opportunities to care for their river.  As a tool, it can be developed and, if continued to be used, it will provide the scaffolding around work plans, be a tool to promote the work of SEWRT and a means to start local conversations.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East Wales River Trust: Your River  A report on the survey &amp;  results</dc:title>
  <dc:creator>trustadmin</dc:creator>
  <cp:lastModifiedBy>Andy Schofield</cp:lastModifiedBy>
  <cp:revision>1</cp:revision>
  <dcterms:modified xsi:type="dcterms:W3CDTF">2024-03-17T20:41:10Z</dcterms:modified>
</cp:coreProperties>
</file>